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Tomorrow Semi Bold"/>
      <p:regular r:id="rId17"/>
    </p:embeddedFont>
    <p:embeddedFont>
      <p:font typeface="Tomorrow Semi Bold"/>
      <p:regular r:id="rId18"/>
    </p:embeddedFont>
    <p:embeddedFont>
      <p:font typeface="Tomorrow Semi Bold"/>
      <p:regular r:id="rId19"/>
    </p:embeddedFont>
    <p:embeddedFont>
      <p:font typeface="Tomorrow Semi Bold"/>
      <p:regular r:id="rId20"/>
    </p:embeddedFont>
    <p:embeddedFont>
      <p:font typeface="Tomorrow"/>
      <p:regular r:id="rId21"/>
    </p:embeddedFont>
    <p:embeddedFont>
      <p:font typeface="Tomorrow"/>
      <p:regular r:id="rId22"/>
    </p:embeddedFont>
    <p:embeddedFont>
      <p:font typeface="Tomorrow"/>
      <p:regular r:id="rId23"/>
    </p:embeddedFont>
    <p:embeddedFont>
      <p:font typeface="Tomorrow"/>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svg"/><Relationship Id="rId13" Type="http://schemas.openxmlformats.org/officeDocument/2006/relationships/slideLayout" Target="../slideLayouts/slideLayout9.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D1D1B">
              <a:alpha val="80000"/>
            </a:srgbClr>
          </a:solidFill>
          <a:ln/>
        </p:spPr>
      </p:sp>
      <p:sp>
        <p:nvSpPr>
          <p:cNvPr id="4" name="Text 1"/>
          <p:cNvSpPr/>
          <p:nvPr/>
        </p:nvSpPr>
        <p:spPr>
          <a:xfrm>
            <a:off x="802362" y="904875"/>
            <a:ext cx="13025676" cy="1432798"/>
          </a:xfrm>
          <a:prstGeom prst="rect">
            <a:avLst/>
          </a:prstGeom>
          <a:noFill/>
          <a:ln/>
        </p:spPr>
        <p:txBody>
          <a:bodyPr wrap="square" lIns="0" tIns="0" rIns="0" bIns="0" rtlCol="0" anchor="t"/>
          <a:lstStyle/>
          <a:p>
            <a:pPr algn="l" indent="0" marL="0">
              <a:lnSpc>
                <a:spcPts val="5600"/>
              </a:lnSpc>
              <a:buNone/>
            </a:pPr>
            <a:r>
              <a:rPr lang="en-US" sz="4500" dirty="0">
                <a:solidFill>
                  <a:srgbClr val="EDEDE8"/>
                </a:solidFill>
                <a:latin typeface="Tomorrow Semi Bold" pitchFamily="34" charset="0"/>
                <a:ea typeface="Tomorrow Semi Bold" pitchFamily="34" charset="-122"/>
                <a:cs typeface="Tomorrow Semi Bold" pitchFamily="34" charset="-120"/>
              </a:rPr>
              <a:t>Kirish: Avtomobil ta'mirlash ustaxonasida xavfsizlikning ahamiyati</a:t>
            </a:r>
            <a:endParaRPr lang="en-US" sz="4500" dirty="0"/>
          </a:p>
        </p:txBody>
      </p:sp>
      <p:sp>
        <p:nvSpPr>
          <p:cNvPr id="5" name="Text 2"/>
          <p:cNvSpPr/>
          <p:nvPr/>
        </p:nvSpPr>
        <p:spPr>
          <a:xfrm>
            <a:off x="802362" y="2656999"/>
            <a:ext cx="13025676" cy="1061204"/>
          </a:xfrm>
          <a:prstGeom prst="rect">
            <a:avLst/>
          </a:prstGeom>
          <a:noFill/>
          <a:ln/>
        </p:spPr>
        <p:txBody>
          <a:bodyPr wrap="square" lIns="0" tIns="0" rIns="0" bIns="0" rtlCol="0" anchor="t"/>
          <a:lstStyle/>
          <a:p>
            <a:pPr algn="l" indent="0" marL="0">
              <a:lnSpc>
                <a:spcPts val="2750"/>
              </a:lnSpc>
              <a:buNone/>
            </a:pPr>
            <a:r>
              <a:rPr lang="en-US" sz="1800" dirty="0">
                <a:solidFill>
                  <a:srgbClr val="C9C9C0"/>
                </a:solidFill>
                <a:latin typeface="Tomorrow" pitchFamily="34" charset="0"/>
                <a:ea typeface="Tomorrow" pitchFamily="34" charset="-122"/>
                <a:cs typeface="Tomorrow" pitchFamily="34" charset="-120"/>
              </a:rPr>
              <a:t>Avtomobil ta'mirlash jarayonida texnika va yong‘in xavfsizligi qoidalariga rioya etish nafaqat ishchilarning sog‘lig‘i va hayoti, balki butun ustaxonaning xavfsiz faoliyati uchun ham muhimdir. Har bir xodimning xavfsizlik qoidalarini bilishi va ularga amal qilishi jarohatlar va avariyalarning oldini oladi.</a:t>
            </a:r>
            <a:endParaRPr lang="en-US" sz="1800" dirty="0"/>
          </a:p>
        </p:txBody>
      </p:sp>
      <p:sp>
        <p:nvSpPr>
          <p:cNvPr id="6" name="Text 3"/>
          <p:cNvSpPr/>
          <p:nvPr/>
        </p:nvSpPr>
        <p:spPr>
          <a:xfrm>
            <a:off x="802362" y="3957638"/>
            <a:ext cx="13025676" cy="1414939"/>
          </a:xfrm>
          <a:prstGeom prst="rect">
            <a:avLst/>
          </a:prstGeom>
          <a:noFill/>
          <a:ln/>
        </p:spPr>
        <p:txBody>
          <a:bodyPr wrap="square" lIns="0" tIns="0" rIns="0" bIns="0" rtlCol="0" anchor="t"/>
          <a:lstStyle/>
          <a:p>
            <a:pPr algn="l" indent="0" marL="0">
              <a:lnSpc>
                <a:spcPts val="2750"/>
              </a:lnSpc>
              <a:buNone/>
            </a:pPr>
            <a:r>
              <a:rPr lang="en-US" sz="1800" dirty="0">
                <a:solidFill>
                  <a:srgbClr val="C9C9C0"/>
                </a:solidFill>
                <a:latin typeface="Tomorrow" pitchFamily="34" charset="0"/>
                <a:ea typeface="Tomorrow" pitchFamily="34" charset="-122"/>
                <a:cs typeface="Tomorrow" pitchFamily="34" charset="-120"/>
              </a:rPr>
              <a:t>Ish joyini to‘g‘ri tashkil etish orqali avariyalar va jarohatlarni oldini olish mumkin. Bu, asbob-uskunalarning to‘g‘ri joylashuvi, ish hududining tozaligi va tartibi, shuningdek, yoritishning yetarli darajada bo‘lishini o‘z ichiga oladi. Ustaxonada xavfsizlik madaniyatini shakllantirish esa, har bir xodimning xavfsizlikka mas'uliyat bilan yondashishini ta'minlaydi.</a:t>
            </a:r>
            <a:endParaRPr lang="en-US" sz="1800" dirty="0"/>
          </a:p>
        </p:txBody>
      </p:sp>
      <p:sp>
        <p:nvSpPr>
          <p:cNvPr id="7" name="Shape 4"/>
          <p:cNvSpPr/>
          <p:nvPr/>
        </p:nvSpPr>
        <p:spPr>
          <a:xfrm>
            <a:off x="802362" y="5612011"/>
            <a:ext cx="4199930" cy="1712595"/>
          </a:xfrm>
          <a:prstGeom prst="roundRect">
            <a:avLst>
              <a:gd name="adj" fmla="val 8543"/>
            </a:avLst>
          </a:prstGeom>
          <a:solidFill>
            <a:srgbClr val="1D1D1B"/>
          </a:solidFill>
          <a:ln w="30480">
            <a:solidFill>
              <a:srgbClr val="555553"/>
            </a:solidFill>
            <a:prstDash val="solid"/>
          </a:ln>
        </p:spPr>
      </p:sp>
      <p:sp>
        <p:nvSpPr>
          <p:cNvPr id="8" name="Shape 5"/>
          <p:cNvSpPr/>
          <p:nvPr/>
        </p:nvSpPr>
        <p:spPr>
          <a:xfrm>
            <a:off x="771882" y="5612011"/>
            <a:ext cx="121920" cy="1712595"/>
          </a:xfrm>
          <a:prstGeom prst="roundRect">
            <a:avLst>
              <a:gd name="adj" fmla="val 28207"/>
            </a:avLst>
          </a:prstGeom>
          <a:solidFill>
            <a:srgbClr val="E1E1DF"/>
          </a:solidFill>
          <a:ln/>
        </p:spPr>
      </p:sp>
      <p:sp>
        <p:nvSpPr>
          <p:cNvPr id="9" name="Text 6"/>
          <p:cNvSpPr/>
          <p:nvPr/>
        </p:nvSpPr>
        <p:spPr>
          <a:xfrm>
            <a:off x="1153478" y="5871686"/>
            <a:ext cx="2865834" cy="358140"/>
          </a:xfrm>
          <a:prstGeom prst="rect">
            <a:avLst/>
          </a:prstGeom>
          <a:noFill/>
          <a:ln/>
        </p:spPr>
        <p:txBody>
          <a:bodyPr wrap="none" lIns="0" tIns="0" rIns="0" bIns="0" rtlCol="0" anchor="t"/>
          <a:lstStyle/>
          <a:p>
            <a:pPr algn="l" indent="0" marL="0">
              <a:lnSpc>
                <a:spcPts val="2800"/>
              </a:lnSpc>
              <a:buNone/>
            </a:pPr>
            <a:r>
              <a:rPr lang="en-US" sz="2250" dirty="0">
                <a:solidFill>
                  <a:srgbClr val="C9C9C0"/>
                </a:solidFill>
                <a:latin typeface="Tomorrow Semi Bold" pitchFamily="34" charset="0"/>
                <a:ea typeface="Tomorrow Semi Bold" pitchFamily="34" charset="-122"/>
                <a:cs typeface="Tomorrow Semi Bold" pitchFamily="34" charset="-120"/>
              </a:rPr>
              <a:t>Texnika xavfsizligi</a:t>
            </a:r>
            <a:endParaRPr lang="en-US" sz="2250" dirty="0"/>
          </a:p>
        </p:txBody>
      </p:sp>
      <p:sp>
        <p:nvSpPr>
          <p:cNvPr id="10" name="Text 7"/>
          <p:cNvSpPr/>
          <p:nvPr/>
        </p:nvSpPr>
        <p:spPr>
          <a:xfrm>
            <a:off x="1153478" y="6357461"/>
            <a:ext cx="3589139" cy="707469"/>
          </a:xfrm>
          <a:prstGeom prst="rect">
            <a:avLst/>
          </a:prstGeom>
          <a:noFill/>
          <a:ln/>
        </p:spPr>
        <p:txBody>
          <a:bodyPr wrap="square" lIns="0" tIns="0" rIns="0" bIns="0" rtlCol="0" anchor="t"/>
          <a:lstStyle/>
          <a:p>
            <a:pPr algn="l" indent="0" marL="0">
              <a:lnSpc>
                <a:spcPts val="2750"/>
              </a:lnSpc>
              <a:buNone/>
            </a:pPr>
            <a:r>
              <a:rPr lang="en-US" sz="1800" dirty="0">
                <a:solidFill>
                  <a:srgbClr val="C9C9C0"/>
                </a:solidFill>
                <a:latin typeface="Tomorrow" pitchFamily="34" charset="0"/>
                <a:ea typeface="Tomorrow" pitchFamily="34" charset="-122"/>
                <a:cs typeface="Tomorrow" pitchFamily="34" charset="-120"/>
              </a:rPr>
              <a:t>Ish jarayonida xavf tug‘diradigan omillarni bartaraf etish.</a:t>
            </a:r>
            <a:endParaRPr lang="en-US" sz="1800" dirty="0"/>
          </a:p>
        </p:txBody>
      </p:sp>
      <p:sp>
        <p:nvSpPr>
          <p:cNvPr id="11" name="Shape 8"/>
          <p:cNvSpPr/>
          <p:nvPr/>
        </p:nvSpPr>
        <p:spPr>
          <a:xfrm>
            <a:off x="5215176" y="5612011"/>
            <a:ext cx="4199930" cy="1712595"/>
          </a:xfrm>
          <a:prstGeom prst="roundRect">
            <a:avLst>
              <a:gd name="adj" fmla="val 8543"/>
            </a:avLst>
          </a:prstGeom>
          <a:solidFill>
            <a:srgbClr val="1D1D1B"/>
          </a:solidFill>
          <a:ln w="30480">
            <a:solidFill>
              <a:srgbClr val="555553"/>
            </a:solidFill>
            <a:prstDash val="solid"/>
          </a:ln>
        </p:spPr>
      </p:sp>
      <p:sp>
        <p:nvSpPr>
          <p:cNvPr id="12" name="Shape 9"/>
          <p:cNvSpPr/>
          <p:nvPr/>
        </p:nvSpPr>
        <p:spPr>
          <a:xfrm>
            <a:off x="5184696" y="5612011"/>
            <a:ext cx="121920" cy="1712595"/>
          </a:xfrm>
          <a:prstGeom prst="roundRect">
            <a:avLst>
              <a:gd name="adj" fmla="val 28207"/>
            </a:avLst>
          </a:prstGeom>
          <a:solidFill>
            <a:srgbClr val="E1E1DF"/>
          </a:solidFill>
          <a:ln/>
        </p:spPr>
      </p:sp>
      <p:sp>
        <p:nvSpPr>
          <p:cNvPr id="13" name="Text 10"/>
          <p:cNvSpPr/>
          <p:nvPr/>
        </p:nvSpPr>
        <p:spPr>
          <a:xfrm>
            <a:off x="5566291" y="5871686"/>
            <a:ext cx="2865834" cy="358140"/>
          </a:xfrm>
          <a:prstGeom prst="rect">
            <a:avLst/>
          </a:prstGeom>
          <a:noFill/>
          <a:ln/>
        </p:spPr>
        <p:txBody>
          <a:bodyPr wrap="none" lIns="0" tIns="0" rIns="0" bIns="0" rtlCol="0" anchor="t"/>
          <a:lstStyle/>
          <a:p>
            <a:pPr algn="l" indent="0" marL="0">
              <a:lnSpc>
                <a:spcPts val="2800"/>
              </a:lnSpc>
              <a:buNone/>
            </a:pPr>
            <a:r>
              <a:rPr lang="en-US" sz="2250" dirty="0">
                <a:solidFill>
                  <a:srgbClr val="C9C9C0"/>
                </a:solidFill>
                <a:latin typeface="Tomorrow Semi Bold" pitchFamily="34" charset="0"/>
                <a:ea typeface="Tomorrow Semi Bold" pitchFamily="34" charset="-122"/>
                <a:cs typeface="Tomorrow Semi Bold" pitchFamily="34" charset="-120"/>
              </a:rPr>
              <a:t>Yong‘in xavfsizligi</a:t>
            </a:r>
            <a:endParaRPr lang="en-US" sz="2250" dirty="0"/>
          </a:p>
        </p:txBody>
      </p:sp>
      <p:sp>
        <p:nvSpPr>
          <p:cNvPr id="14" name="Text 11"/>
          <p:cNvSpPr/>
          <p:nvPr/>
        </p:nvSpPr>
        <p:spPr>
          <a:xfrm>
            <a:off x="5566291" y="6357461"/>
            <a:ext cx="3589139" cy="707469"/>
          </a:xfrm>
          <a:prstGeom prst="rect">
            <a:avLst/>
          </a:prstGeom>
          <a:noFill/>
          <a:ln/>
        </p:spPr>
        <p:txBody>
          <a:bodyPr wrap="square" lIns="0" tIns="0" rIns="0" bIns="0" rtlCol="0" anchor="t"/>
          <a:lstStyle/>
          <a:p>
            <a:pPr algn="l" indent="0" marL="0">
              <a:lnSpc>
                <a:spcPts val="2750"/>
              </a:lnSpc>
              <a:buNone/>
            </a:pPr>
            <a:r>
              <a:rPr lang="en-US" sz="1800" dirty="0">
                <a:solidFill>
                  <a:srgbClr val="C9C9C0"/>
                </a:solidFill>
                <a:latin typeface="Tomorrow" pitchFamily="34" charset="0"/>
                <a:ea typeface="Tomorrow" pitchFamily="34" charset="-122"/>
                <a:cs typeface="Tomorrow" pitchFamily="34" charset="-120"/>
              </a:rPr>
              <a:t>Yong‘in sodir bo‘lishining oldini olish va uni bartaraf etish.</a:t>
            </a:r>
            <a:endParaRPr lang="en-US" sz="1800" dirty="0"/>
          </a:p>
        </p:txBody>
      </p:sp>
      <p:sp>
        <p:nvSpPr>
          <p:cNvPr id="15" name="Shape 12"/>
          <p:cNvSpPr/>
          <p:nvPr/>
        </p:nvSpPr>
        <p:spPr>
          <a:xfrm>
            <a:off x="9627989" y="5612011"/>
            <a:ext cx="4199930" cy="1712595"/>
          </a:xfrm>
          <a:prstGeom prst="roundRect">
            <a:avLst>
              <a:gd name="adj" fmla="val 8543"/>
            </a:avLst>
          </a:prstGeom>
          <a:solidFill>
            <a:srgbClr val="1D1D1B"/>
          </a:solidFill>
          <a:ln w="30480">
            <a:solidFill>
              <a:srgbClr val="555553"/>
            </a:solidFill>
            <a:prstDash val="solid"/>
          </a:ln>
        </p:spPr>
      </p:sp>
      <p:sp>
        <p:nvSpPr>
          <p:cNvPr id="16" name="Shape 13"/>
          <p:cNvSpPr/>
          <p:nvPr/>
        </p:nvSpPr>
        <p:spPr>
          <a:xfrm>
            <a:off x="9597509" y="5612011"/>
            <a:ext cx="121920" cy="1712595"/>
          </a:xfrm>
          <a:prstGeom prst="roundRect">
            <a:avLst>
              <a:gd name="adj" fmla="val 28207"/>
            </a:avLst>
          </a:prstGeom>
          <a:solidFill>
            <a:srgbClr val="E1E1DF"/>
          </a:solidFill>
          <a:ln/>
        </p:spPr>
      </p:sp>
      <p:sp>
        <p:nvSpPr>
          <p:cNvPr id="17" name="Text 14"/>
          <p:cNvSpPr/>
          <p:nvPr/>
        </p:nvSpPr>
        <p:spPr>
          <a:xfrm>
            <a:off x="9979104" y="5871686"/>
            <a:ext cx="2865834" cy="358140"/>
          </a:xfrm>
          <a:prstGeom prst="rect">
            <a:avLst/>
          </a:prstGeom>
          <a:noFill/>
          <a:ln/>
        </p:spPr>
        <p:txBody>
          <a:bodyPr wrap="none" lIns="0" tIns="0" rIns="0" bIns="0" rtlCol="0" anchor="t"/>
          <a:lstStyle/>
          <a:p>
            <a:pPr algn="l" indent="0" marL="0">
              <a:lnSpc>
                <a:spcPts val="2800"/>
              </a:lnSpc>
              <a:buNone/>
            </a:pPr>
            <a:r>
              <a:rPr lang="en-US" sz="2250" dirty="0">
                <a:solidFill>
                  <a:srgbClr val="C9C9C0"/>
                </a:solidFill>
                <a:latin typeface="Tomorrow Semi Bold" pitchFamily="34" charset="0"/>
                <a:ea typeface="Tomorrow Semi Bold" pitchFamily="34" charset="-122"/>
                <a:cs typeface="Tomorrow Semi Bold" pitchFamily="34" charset="-120"/>
              </a:rPr>
              <a:t>Ish joyi tashkiloti</a:t>
            </a:r>
            <a:endParaRPr lang="en-US" sz="2250" dirty="0"/>
          </a:p>
        </p:txBody>
      </p:sp>
      <p:sp>
        <p:nvSpPr>
          <p:cNvPr id="18" name="Text 15"/>
          <p:cNvSpPr/>
          <p:nvPr/>
        </p:nvSpPr>
        <p:spPr>
          <a:xfrm>
            <a:off x="9979104" y="6357461"/>
            <a:ext cx="3589139" cy="707469"/>
          </a:xfrm>
          <a:prstGeom prst="rect">
            <a:avLst/>
          </a:prstGeom>
          <a:noFill/>
          <a:ln/>
        </p:spPr>
        <p:txBody>
          <a:bodyPr wrap="square" lIns="0" tIns="0" rIns="0" bIns="0" rtlCol="0" anchor="t"/>
          <a:lstStyle/>
          <a:p>
            <a:pPr algn="l" indent="0" marL="0">
              <a:lnSpc>
                <a:spcPts val="2750"/>
              </a:lnSpc>
              <a:buNone/>
            </a:pPr>
            <a:r>
              <a:rPr lang="en-US" sz="1800" dirty="0">
                <a:solidFill>
                  <a:srgbClr val="C9C9C0"/>
                </a:solidFill>
                <a:latin typeface="Tomorrow" pitchFamily="34" charset="0"/>
                <a:ea typeface="Tomorrow" pitchFamily="34" charset="-122"/>
                <a:cs typeface="Tomorrow" pitchFamily="34" charset="-120"/>
              </a:rPr>
              <a:t>Samarali va xavfsiz ish muhitini yaratish.</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54474" y="1712714"/>
            <a:ext cx="8035052" cy="990124"/>
          </a:xfrm>
          <a:prstGeom prst="rect">
            <a:avLst/>
          </a:prstGeom>
          <a:noFill/>
          <a:ln/>
        </p:spPr>
        <p:txBody>
          <a:bodyPr wrap="square" lIns="0" tIns="0" rIns="0" bIns="0" rtlCol="0" anchor="t"/>
          <a:lstStyle/>
          <a:p>
            <a:pPr algn="l" indent="0" marL="0">
              <a:lnSpc>
                <a:spcPts val="3850"/>
              </a:lnSpc>
              <a:buNone/>
            </a:pPr>
            <a:r>
              <a:rPr lang="en-US" sz="3100" dirty="0">
                <a:solidFill>
                  <a:srgbClr val="EDEDE8"/>
                </a:solidFill>
                <a:latin typeface="Tomorrow Semi Bold" pitchFamily="34" charset="0"/>
                <a:ea typeface="Tomorrow Semi Bold" pitchFamily="34" charset="-122"/>
                <a:cs typeface="Tomorrow Semi Bold" pitchFamily="34" charset="-120"/>
              </a:rPr>
              <a:t>Xulosa va tavsiyalar: xavfsiz va samarali ish muhitini yaratish</a:t>
            </a:r>
            <a:endParaRPr lang="en-US" sz="3100" dirty="0"/>
          </a:p>
        </p:txBody>
      </p:sp>
      <p:sp>
        <p:nvSpPr>
          <p:cNvPr id="4" name="Text 1"/>
          <p:cNvSpPr/>
          <p:nvPr/>
        </p:nvSpPr>
        <p:spPr>
          <a:xfrm>
            <a:off x="554474" y="2855238"/>
            <a:ext cx="8035052" cy="832485"/>
          </a:xfrm>
          <a:prstGeom prst="rect">
            <a:avLst/>
          </a:prstGeom>
          <a:noFill/>
          <a:ln/>
        </p:spPr>
        <p:txBody>
          <a:bodyPr wrap="square" lIns="0" tIns="0" rIns="0" bIns="0" rtlCol="0" anchor="t"/>
          <a:lstStyle/>
          <a:p>
            <a:pPr algn="l" indent="0" marL="0">
              <a:lnSpc>
                <a:spcPts val="1600"/>
              </a:lnSpc>
              <a:buNone/>
            </a:pPr>
            <a:r>
              <a:rPr lang="en-US" sz="1200" dirty="0">
                <a:solidFill>
                  <a:srgbClr val="C9C9C0"/>
                </a:solidFill>
                <a:latin typeface="Tomorrow" pitchFamily="34" charset="0"/>
                <a:ea typeface="Tomorrow" pitchFamily="34" charset="-122"/>
                <a:cs typeface="Tomorrow" pitchFamily="34" charset="-120"/>
              </a:rPr>
              <a:t>Avtomobil ta'mirlash o‘quv ustaxonasida texnika va yong‘in xavfsizligi qoidalariga qat'iy rioya qilish har bir xodimning majburiyati va mas'uliyatidir. Xavfsiz ish muhitini yaratish doimiy jarayon bo‘lib, u muntazam yangilanishlar, o‘qitish va monitoringni talab qiladi. Faqatgina shu yo‘l bilan samarali va xavfsiz ustaxona faoliyatini ta'minlash mumkin.</a:t>
            </a:r>
            <a:endParaRPr lang="en-US" sz="1200" dirty="0"/>
          </a:p>
        </p:txBody>
      </p:sp>
      <p:sp>
        <p:nvSpPr>
          <p:cNvPr id="5" name="Text 2"/>
          <p:cNvSpPr/>
          <p:nvPr/>
        </p:nvSpPr>
        <p:spPr>
          <a:xfrm>
            <a:off x="554474" y="3802023"/>
            <a:ext cx="8035052" cy="624364"/>
          </a:xfrm>
          <a:prstGeom prst="rect">
            <a:avLst/>
          </a:prstGeom>
          <a:noFill/>
          <a:ln/>
        </p:spPr>
        <p:txBody>
          <a:bodyPr wrap="square" lIns="0" tIns="0" rIns="0" bIns="0" rtlCol="0" anchor="t"/>
          <a:lstStyle/>
          <a:p>
            <a:pPr algn="l" indent="0" marL="0">
              <a:lnSpc>
                <a:spcPts val="1600"/>
              </a:lnSpc>
              <a:buNone/>
            </a:pPr>
            <a:r>
              <a:rPr lang="en-US" sz="1200" dirty="0">
                <a:solidFill>
                  <a:srgbClr val="C9C9C0"/>
                </a:solidFill>
                <a:latin typeface="Tomorrow" pitchFamily="34" charset="0"/>
                <a:ea typeface="Tomorrow" pitchFamily="34" charset="-122"/>
                <a:cs typeface="Tomorrow" pitchFamily="34" charset="-120"/>
              </a:rPr>
              <a:t>Ish joyini doimiy ravishda yaxshilash va xavfsizlik madaniyatini rivojlantirish – bu ustaxonaning muvaffaqiyatining garovidir. Barcha xodimlar, rahbariyat va o‘qituvchilar o‘rtasida doimiy hamkorlik va mas'uliyatni oshirish orqali yuksak darajadagi xavfsizlikni ta'minlash mumkin.</a:t>
            </a:r>
            <a:endParaRPr lang="en-US" sz="1200" dirty="0"/>
          </a:p>
        </p:txBody>
      </p:sp>
      <p:sp>
        <p:nvSpPr>
          <p:cNvPr id="6" name="Shape 3"/>
          <p:cNvSpPr/>
          <p:nvPr/>
        </p:nvSpPr>
        <p:spPr>
          <a:xfrm>
            <a:off x="554474" y="4540687"/>
            <a:ext cx="3966686" cy="1041321"/>
          </a:xfrm>
          <a:prstGeom prst="roundRect">
            <a:avLst>
              <a:gd name="adj" fmla="val 36515"/>
            </a:avLst>
          </a:prstGeom>
          <a:solidFill>
            <a:srgbClr val="3C3C3A"/>
          </a:solidFill>
          <a:ln/>
        </p:spPr>
      </p:sp>
      <p:sp>
        <p:nvSpPr>
          <p:cNvPr id="7" name="Text 4"/>
          <p:cNvSpPr/>
          <p:nvPr/>
        </p:nvSpPr>
        <p:spPr>
          <a:xfrm>
            <a:off x="712827" y="4699040"/>
            <a:ext cx="1980367" cy="247412"/>
          </a:xfrm>
          <a:prstGeom prst="rect">
            <a:avLst/>
          </a:prstGeom>
          <a:noFill/>
          <a:ln/>
        </p:spPr>
        <p:txBody>
          <a:bodyPr wrap="none" lIns="0" tIns="0" rIns="0" bIns="0" rtlCol="0" anchor="t"/>
          <a:lstStyle/>
          <a:p>
            <a:pPr algn="l" indent="0" marL="0">
              <a:lnSpc>
                <a:spcPts val="1900"/>
              </a:lnSpc>
              <a:buNone/>
            </a:pPr>
            <a:r>
              <a:rPr lang="en-US" sz="1550" dirty="0">
                <a:solidFill>
                  <a:srgbClr val="C9C9C0"/>
                </a:solidFill>
                <a:latin typeface="Tomorrow Semi Bold" pitchFamily="34" charset="0"/>
                <a:ea typeface="Tomorrow Semi Bold" pitchFamily="34" charset="-122"/>
                <a:cs typeface="Tomorrow Semi Bold" pitchFamily="34" charset="-120"/>
              </a:rPr>
              <a:t>Qat'iy rioya</a:t>
            </a:r>
            <a:endParaRPr lang="en-US" sz="1550" dirty="0"/>
          </a:p>
        </p:txBody>
      </p:sp>
      <p:sp>
        <p:nvSpPr>
          <p:cNvPr id="8" name="Text 5"/>
          <p:cNvSpPr/>
          <p:nvPr/>
        </p:nvSpPr>
        <p:spPr>
          <a:xfrm>
            <a:off x="712827" y="5007412"/>
            <a:ext cx="3649980" cy="208121"/>
          </a:xfrm>
          <a:prstGeom prst="rect">
            <a:avLst/>
          </a:prstGeom>
          <a:noFill/>
          <a:ln/>
        </p:spPr>
        <p:txBody>
          <a:bodyPr wrap="none" lIns="0" tIns="0" rIns="0" bIns="0" rtlCol="0" anchor="t"/>
          <a:lstStyle/>
          <a:p>
            <a:pPr algn="l" indent="0" marL="0">
              <a:lnSpc>
                <a:spcPts val="1600"/>
              </a:lnSpc>
              <a:buNone/>
            </a:pPr>
            <a:r>
              <a:rPr lang="en-US" sz="1200" dirty="0">
                <a:solidFill>
                  <a:srgbClr val="C9C9C0"/>
                </a:solidFill>
                <a:latin typeface="Tomorrow" pitchFamily="34" charset="0"/>
                <a:ea typeface="Tomorrow" pitchFamily="34" charset="-122"/>
                <a:cs typeface="Tomorrow" pitchFamily="34" charset="-120"/>
              </a:rPr>
              <a:t>Har bir qoidaga so‘zsiz amal qilish.</a:t>
            </a:r>
            <a:endParaRPr lang="en-US" sz="1200" dirty="0"/>
          </a:p>
        </p:txBody>
      </p:sp>
      <p:sp>
        <p:nvSpPr>
          <p:cNvPr id="9" name="Shape 6"/>
          <p:cNvSpPr/>
          <p:nvPr/>
        </p:nvSpPr>
        <p:spPr>
          <a:xfrm>
            <a:off x="4622721" y="4540687"/>
            <a:ext cx="3966805" cy="1041321"/>
          </a:xfrm>
          <a:prstGeom prst="roundRect">
            <a:avLst>
              <a:gd name="adj" fmla="val 36515"/>
            </a:avLst>
          </a:prstGeom>
          <a:solidFill>
            <a:srgbClr val="3C3C3A"/>
          </a:solidFill>
          <a:ln/>
        </p:spPr>
      </p:sp>
      <p:sp>
        <p:nvSpPr>
          <p:cNvPr id="10" name="Text 7"/>
          <p:cNvSpPr/>
          <p:nvPr/>
        </p:nvSpPr>
        <p:spPr>
          <a:xfrm>
            <a:off x="4781074" y="4699040"/>
            <a:ext cx="1980367" cy="247412"/>
          </a:xfrm>
          <a:prstGeom prst="rect">
            <a:avLst/>
          </a:prstGeom>
          <a:noFill/>
          <a:ln/>
        </p:spPr>
        <p:txBody>
          <a:bodyPr wrap="none" lIns="0" tIns="0" rIns="0" bIns="0" rtlCol="0" anchor="t"/>
          <a:lstStyle/>
          <a:p>
            <a:pPr algn="l" indent="0" marL="0">
              <a:lnSpc>
                <a:spcPts val="1900"/>
              </a:lnSpc>
              <a:buNone/>
            </a:pPr>
            <a:r>
              <a:rPr lang="en-US" sz="1550" dirty="0">
                <a:solidFill>
                  <a:srgbClr val="C9C9C0"/>
                </a:solidFill>
                <a:latin typeface="Tomorrow Semi Bold" pitchFamily="34" charset="0"/>
                <a:ea typeface="Tomorrow Semi Bold" pitchFamily="34" charset="-122"/>
                <a:cs typeface="Tomorrow Semi Bold" pitchFamily="34" charset="-120"/>
              </a:rPr>
              <a:t>Doimiy yaxshilash</a:t>
            </a:r>
            <a:endParaRPr lang="en-US" sz="1550" dirty="0"/>
          </a:p>
        </p:txBody>
      </p:sp>
      <p:sp>
        <p:nvSpPr>
          <p:cNvPr id="11" name="Text 8"/>
          <p:cNvSpPr/>
          <p:nvPr/>
        </p:nvSpPr>
        <p:spPr>
          <a:xfrm>
            <a:off x="4781074" y="5007412"/>
            <a:ext cx="3650099" cy="416243"/>
          </a:xfrm>
          <a:prstGeom prst="rect">
            <a:avLst/>
          </a:prstGeom>
          <a:noFill/>
          <a:ln/>
        </p:spPr>
        <p:txBody>
          <a:bodyPr wrap="square" lIns="0" tIns="0" rIns="0" bIns="0" rtlCol="0" anchor="t"/>
          <a:lstStyle/>
          <a:p>
            <a:pPr algn="l" indent="0" marL="0">
              <a:lnSpc>
                <a:spcPts val="1600"/>
              </a:lnSpc>
              <a:buNone/>
            </a:pPr>
            <a:r>
              <a:rPr lang="en-US" sz="1200" dirty="0">
                <a:solidFill>
                  <a:srgbClr val="C9C9C0"/>
                </a:solidFill>
                <a:latin typeface="Tomorrow" pitchFamily="34" charset="0"/>
                <a:ea typeface="Tomorrow" pitchFamily="34" charset="-122"/>
                <a:cs typeface="Tomorrow" pitchFamily="34" charset="-120"/>
              </a:rPr>
              <a:t>Xavfsizlik choralarini muntazam takomillashtirish.</a:t>
            </a:r>
            <a:endParaRPr lang="en-US" sz="1200" dirty="0"/>
          </a:p>
        </p:txBody>
      </p:sp>
      <p:sp>
        <p:nvSpPr>
          <p:cNvPr id="12" name="Shape 9"/>
          <p:cNvSpPr/>
          <p:nvPr/>
        </p:nvSpPr>
        <p:spPr>
          <a:xfrm>
            <a:off x="554474" y="5683568"/>
            <a:ext cx="8035052" cy="833199"/>
          </a:xfrm>
          <a:prstGeom prst="roundRect">
            <a:avLst>
              <a:gd name="adj" fmla="val 45635"/>
            </a:avLst>
          </a:prstGeom>
          <a:solidFill>
            <a:srgbClr val="3C3C3A"/>
          </a:solidFill>
          <a:ln/>
        </p:spPr>
      </p:sp>
      <p:sp>
        <p:nvSpPr>
          <p:cNvPr id="13" name="Text 10"/>
          <p:cNvSpPr/>
          <p:nvPr/>
        </p:nvSpPr>
        <p:spPr>
          <a:xfrm>
            <a:off x="712827" y="5841921"/>
            <a:ext cx="1980367" cy="247412"/>
          </a:xfrm>
          <a:prstGeom prst="rect">
            <a:avLst/>
          </a:prstGeom>
          <a:noFill/>
          <a:ln/>
        </p:spPr>
        <p:txBody>
          <a:bodyPr wrap="none" lIns="0" tIns="0" rIns="0" bIns="0" rtlCol="0" anchor="t"/>
          <a:lstStyle/>
          <a:p>
            <a:pPr algn="l" indent="0" marL="0">
              <a:lnSpc>
                <a:spcPts val="1900"/>
              </a:lnSpc>
              <a:buNone/>
            </a:pPr>
            <a:r>
              <a:rPr lang="en-US" sz="1550" dirty="0">
                <a:solidFill>
                  <a:srgbClr val="C9C9C0"/>
                </a:solidFill>
                <a:latin typeface="Tomorrow Semi Bold" pitchFamily="34" charset="0"/>
                <a:ea typeface="Tomorrow Semi Bold" pitchFamily="34" charset="-122"/>
                <a:cs typeface="Tomorrow Semi Bold" pitchFamily="34" charset="-120"/>
              </a:rPr>
              <a:t>Hamkorlik</a:t>
            </a:r>
            <a:endParaRPr lang="en-US" sz="1550" dirty="0"/>
          </a:p>
        </p:txBody>
      </p:sp>
      <p:sp>
        <p:nvSpPr>
          <p:cNvPr id="14" name="Text 11"/>
          <p:cNvSpPr/>
          <p:nvPr/>
        </p:nvSpPr>
        <p:spPr>
          <a:xfrm>
            <a:off x="712827" y="6150293"/>
            <a:ext cx="7718346" cy="208121"/>
          </a:xfrm>
          <a:prstGeom prst="rect">
            <a:avLst/>
          </a:prstGeom>
          <a:noFill/>
          <a:ln/>
        </p:spPr>
        <p:txBody>
          <a:bodyPr wrap="none" lIns="0" tIns="0" rIns="0" bIns="0" rtlCol="0" anchor="t"/>
          <a:lstStyle/>
          <a:p>
            <a:pPr algn="l" indent="0" marL="0">
              <a:lnSpc>
                <a:spcPts val="1600"/>
              </a:lnSpc>
              <a:buNone/>
            </a:pPr>
            <a:r>
              <a:rPr lang="en-US" sz="1200" dirty="0">
                <a:solidFill>
                  <a:srgbClr val="C9C9C0"/>
                </a:solidFill>
                <a:latin typeface="Tomorrow" pitchFamily="34" charset="0"/>
                <a:ea typeface="Tomorrow" pitchFamily="34" charset="-122"/>
                <a:cs typeface="Tomorrow" pitchFamily="34" charset="-120"/>
              </a:rPr>
              <a:t>Barcha xodimlar orasida mas'uliyatni oshirish.</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312432" y="1428512"/>
            <a:ext cx="10005536" cy="1097042"/>
          </a:xfrm>
          <a:prstGeom prst="rect">
            <a:avLst/>
          </a:prstGeom>
          <a:noFill/>
          <a:ln/>
        </p:spPr>
        <p:txBody>
          <a:bodyPr wrap="square" lIns="0" tIns="0" rIns="0" bIns="0" rtlCol="0" anchor="t"/>
          <a:lstStyle/>
          <a:p>
            <a:pPr algn="l" indent="0" marL="0">
              <a:lnSpc>
                <a:spcPts val="4300"/>
              </a:lnSpc>
              <a:buNone/>
            </a:pPr>
            <a:r>
              <a:rPr lang="en-US" sz="3450" dirty="0">
                <a:solidFill>
                  <a:srgbClr val="EDEDE8"/>
                </a:solidFill>
                <a:latin typeface="Tomorrow Semi Bold" pitchFamily="34" charset="0"/>
                <a:ea typeface="Tomorrow Semi Bold" pitchFamily="34" charset="-122"/>
                <a:cs typeface="Tomorrow Semi Bold" pitchFamily="34" charset="-120"/>
              </a:rPr>
              <a:t>Texnika xavfsizligi asoslari: umumiy qoidalar va talablar</a:t>
            </a:r>
            <a:endParaRPr lang="en-US" sz="3450" dirty="0"/>
          </a:p>
        </p:txBody>
      </p:sp>
      <p:sp>
        <p:nvSpPr>
          <p:cNvPr id="3" name="Text 1"/>
          <p:cNvSpPr/>
          <p:nvPr/>
        </p:nvSpPr>
        <p:spPr>
          <a:xfrm>
            <a:off x="2312432" y="2775109"/>
            <a:ext cx="10005536" cy="720447"/>
          </a:xfrm>
          <a:prstGeom prst="rect">
            <a:avLst/>
          </a:prstGeom>
          <a:noFill/>
          <a:ln/>
        </p:spPr>
        <p:txBody>
          <a:bodyPr wrap="square" lIns="0" tIns="0" rIns="0" bIns="0" rtlCol="0" anchor="t"/>
          <a:lstStyle/>
          <a:p>
            <a:pPr algn="l" indent="0" marL="0">
              <a:lnSpc>
                <a:spcPts val="1850"/>
              </a:lnSpc>
              <a:buNone/>
            </a:pPr>
            <a:r>
              <a:rPr lang="en-US" sz="1350" dirty="0">
                <a:solidFill>
                  <a:srgbClr val="C9C9C0"/>
                </a:solidFill>
                <a:latin typeface="Tomorrow" pitchFamily="34" charset="0"/>
                <a:ea typeface="Tomorrow" pitchFamily="34" charset="-122"/>
                <a:cs typeface="Tomorrow" pitchFamily="34" charset="-120"/>
              </a:rPr>
              <a:t>Har qanday avtomobil ta'mirlash ustaxonasida texnika xavfsizligining asosiy tamoyillari mavjud. Birinchi navbatda, ishchilar uchun shaxsiy himoya vositalarini (ShXV) taqdim etish va ularni to‘g‘ri ishlatish qoidalari qat'iy belgilanishi shart. Bularga xavfsizlik ko‘zoynaklari, qo‘lqoplar, maxsus kiyimlar va himoya poyabzallari kiradi.</a:t>
            </a:r>
            <a:endParaRPr lang="en-US" sz="1350" dirty="0"/>
          </a:p>
        </p:txBody>
      </p:sp>
      <p:sp>
        <p:nvSpPr>
          <p:cNvPr id="4" name="Text 2"/>
          <p:cNvSpPr/>
          <p:nvPr/>
        </p:nvSpPr>
        <p:spPr>
          <a:xfrm>
            <a:off x="2312432" y="3635931"/>
            <a:ext cx="10005536" cy="720447"/>
          </a:xfrm>
          <a:prstGeom prst="rect">
            <a:avLst/>
          </a:prstGeom>
          <a:noFill/>
          <a:ln/>
        </p:spPr>
        <p:txBody>
          <a:bodyPr wrap="square" lIns="0" tIns="0" rIns="0" bIns="0" rtlCol="0" anchor="t"/>
          <a:lstStyle/>
          <a:p>
            <a:pPr algn="l" indent="0" marL="0">
              <a:lnSpc>
                <a:spcPts val="1850"/>
              </a:lnSpc>
              <a:buNone/>
            </a:pPr>
            <a:r>
              <a:rPr lang="en-US" sz="1350" dirty="0">
                <a:solidFill>
                  <a:srgbClr val="C9C9C0"/>
                </a:solidFill>
                <a:latin typeface="Tomorrow" pitchFamily="34" charset="0"/>
                <a:ea typeface="Tomorrow" pitchFamily="34" charset="-122"/>
                <a:cs typeface="Tomorrow" pitchFamily="34" charset="-120"/>
              </a:rPr>
              <a:t>Ustaxona hududida xavfsiz harakatlanishni ta'minlash uchun yo‘laklar belgilanishi, ularga to‘siqlar qo‘yilishi va doimiy ravishda tozalanib turilishi lozim. Shuningdek, avtomobil ta'mirlashda ishlatiladigan asbob-uskunalar doimiy ravishda tekshirilib, nosozlari darhol ta'mirlanishi yoki almashtirilishi kerak. Ish joyi har doim tartibli bo‘lishi zarur.</a:t>
            </a:r>
            <a:endParaRPr lang="en-US" sz="1350" dirty="0"/>
          </a:p>
        </p:txBody>
      </p:sp>
      <p:pic>
        <p:nvPicPr>
          <p:cNvPr id="5" name="Image 0" descr="preencoded.png">    </p:cNvPr>
          <p:cNvPicPr>
            <a:picLocks noChangeAspect="1"/>
          </p:cNvPicPr>
          <p:nvPr/>
        </p:nvPicPr>
        <p:blipFill>
          <a:blip r:embed="rId1"/>
          <a:stretch>
            <a:fillRect/>
          </a:stretch>
        </p:blipFill>
        <p:spPr>
          <a:xfrm>
            <a:off x="2312432" y="4496753"/>
            <a:ext cx="851178" cy="851178"/>
          </a:xfrm>
          <a:prstGeom prst="rect">
            <a:avLst/>
          </a:prstGeom>
        </p:spPr>
      </p:pic>
      <p:sp>
        <p:nvSpPr>
          <p:cNvPr id="6" name="Text 3"/>
          <p:cNvSpPr/>
          <p:nvPr/>
        </p:nvSpPr>
        <p:spPr>
          <a:xfrm>
            <a:off x="3319582" y="4496753"/>
            <a:ext cx="1377196" cy="548402"/>
          </a:xfrm>
          <a:prstGeom prst="rect">
            <a:avLst/>
          </a:prstGeom>
          <a:noFill/>
          <a:ln/>
        </p:spPr>
        <p:txBody>
          <a:bodyPr wrap="square" lIns="0" tIns="0" rIns="0" bIns="0" rtlCol="0" anchor="t"/>
          <a:lstStyle/>
          <a:p>
            <a:pPr algn="l" indent="0" marL="0">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Ko‘zoynaklar</a:t>
            </a:r>
            <a:endParaRPr lang="en-US" sz="1700" dirty="0"/>
          </a:p>
        </p:txBody>
      </p:sp>
      <p:sp>
        <p:nvSpPr>
          <p:cNvPr id="7" name="Text 4"/>
          <p:cNvSpPr/>
          <p:nvPr/>
        </p:nvSpPr>
        <p:spPr>
          <a:xfrm>
            <a:off x="3319582" y="5119926"/>
            <a:ext cx="1377196" cy="1200745"/>
          </a:xfrm>
          <a:prstGeom prst="rect">
            <a:avLst/>
          </a:prstGeom>
          <a:noFill/>
          <a:ln/>
        </p:spPr>
        <p:txBody>
          <a:bodyPr wrap="square" lIns="0" tIns="0" rIns="0" bIns="0" rtlCol="0" anchor="t"/>
          <a:lstStyle/>
          <a:p>
            <a:pPr algn="l" indent="0" marL="0">
              <a:lnSpc>
                <a:spcPts val="1850"/>
              </a:lnSpc>
              <a:buNone/>
            </a:pPr>
            <a:r>
              <a:rPr lang="en-US" sz="1350" dirty="0">
                <a:solidFill>
                  <a:srgbClr val="C9C9C0"/>
                </a:solidFill>
                <a:latin typeface="Tomorrow" pitchFamily="34" charset="0"/>
                <a:ea typeface="Tomorrow" pitchFamily="34" charset="-122"/>
                <a:cs typeface="Tomorrow" pitchFamily="34" charset="-120"/>
              </a:rPr>
              <a:t>Ko‘zlarni chipqon, chang va kimyoviy moddalardan himoya qiladi.</a:t>
            </a:r>
            <a:endParaRPr lang="en-US" sz="1350" dirty="0"/>
          </a:p>
        </p:txBody>
      </p:sp>
      <p:pic>
        <p:nvPicPr>
          <p:cNvPr id="8" name="Image 1" descr="preencoded.png">    </p:cNvPr>
          <p:cNvPicPr>
            <a:picLocks noChangeAspect="1"/>
          </p:cNvPicPr>
          <p:nvPr/>
        </p:nvPicPr>
        <p:blipFill>
          <a:blip r:embed="rId2"/>
          <a:stretch>
            <a:fillRect/>
          </a:stretch>
        </p:blipFill>
        <p:spPr>
          <a:xfrm>
            <a:off x="4852749" y="4496753"/>
            <a:ext cx="851178" cy="851178"/>
          </a:xfrm>
          <a:prstGeom prst="rect">
            <a:avLst/>
          </a:prstGeom>
        </p:spPr>
      </p:pic>
      <p:sp>
        <p:nvSpPr>
          <p:cNvPr id="9" name="Text 5"/>
          <p:cNvSpPr/>
          <p:nvPr/>
        </p:nvSpPr>
        <p:spPr>
          <a:xfrm>
            <a:off x="5859899" y="4496753"/>
            <a:ext cx="1377315" cy="274201"/>
          </a:xfrm>
          <a:prstGeom prst="rect">
            <a:avLst/>
          </a:prstGeom>
          <a:noFill/>
          <a:ln/>
        </p:spPr>
        <p:txBody>
          <a:bodyPr wrap="none" lIns="0" tIns="0" rIns="0" bIns="0" rtlCol="0" anchor="t"/>
          <a:lstStyle/>
          <a:p>
            <a:pPr algn="l" indent="0" marL="0">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Qo‘lqoplar</a:t>
            </a:r>
            <a:endParaRPr lang="en-US" sz="1700" dirty="0"/>
          </a:p>
        </p:txBody>
      </p:sp>
      <p:sp>
        <p:nvSpPr>
          <p:cNvPr id="10" name="Text 6"/>
          <p:cNvSpPr/>
          <p:nvPr/>
        </p:nvSpPr>
        <p:spPr>
          <a:xfrm>
            <a:off x="5859899" y="4845725"/>
            <a:ext cx="1377315" cy="1440894"/>
          </a:xfrm>
          <a:prstGeom prst="rect">
            <a:avLst/>
          </a:prstGeom>
          <a:noFill/>
          <a:ln/>
        </p:spPr>
        <p:txBody>
          <a:bodyPr wrap="square" lIns="0" tIns="0" rIns="0" bIns="0" rtlCol="0" anchor="t"/>
          <a:lstStyle/>
          <a:p>
            <a:pPr algn="l" indent="0" marL="0">
              <a:lnSpc>
                <a:spcPts val="1850"/>
              </a:lnSpc>
              <a:buNone/>
            </a:pPr>
            <a:r>
              <a:rPr lang="en-US" sz="1350" dirty="0">
                <a:solidFill>
                  <a:srgbClr val="C9C9C0"/>
                </a:solidFill>
                <a:latin typeface="Tomorrow" pitchFamily="34" charset="0"/>
                <a:ea typeface="Tomorrow" pitchFamily="34" charset="-122"/>
                <a:cs typeface="Tomorrow" pitchFamily="34" charset="-120"/>
              </a:rPr>
              <a:t>Qo‘llarni shikastlanish, kuyish va kimyoviy ta'sirlardan saqlaydi.</a:t>
            </a:r>
            <a:endParaRPr lang="en-US" sz="1350" dirty="0"/>
          </a:p>
        </p:txBody>
      </p:sp>
      <p:pic>
        <p:nvPicPr>
          <p:cNvPr id="11" name="Image 2" descr="preencoded.png">    </p:cNvPr>
          <p:cNvPicPr>
            <a:picLocks noChangeAspect="1"/>
          </p:cNvPicPr>
          <p:nvPr/>
        </p:nvPicPr>
        <p:blipFill>
          <a:blip r:embed="rId3"/>
          <a:stretch>
            <a:fillRect/>
          </a:stretch>
        </p:blipFill>
        <p:spPr>
          <a:xfrm>
            <a:off x="7393186" y="4496753"/>
            <a:ext cx="851178" cy="851178"/>
          </a:xfrm>
          <a:prstGeom prst="rect">
            <a:avLst/>
          </a:prstGeom>
        </p:spPr>
      </p:pic>
      <p:sp>
        <p:nvSpPr>
          <p:cNvPr id="12" name="Text 7"/>
          <p:cNvSpPr/>
          <p:nvPr/>
        </p:nvSpPr>
        <p:spPr>
          <a:xfrm>
            <a:off x="8400336" y="4496753"/>
            <a:ext cx="1377196" cy="548402"/>
          </a:xfrm>
          <a:prstGeom prst="rect">
            <a:avLst/>
          </a:prstGeom>
          <a:noFill/>
          <a:ln/>
        </p:spPr>
        <p:txBody>
          <a:bodyPr wrap="square" lIns="0" tIns="0" rIns="0" bIns="0" rtlCol="0" anchor="t"/>
          <a:lstStyle/>
          <a:p>
            <a:pPr algn="l" indent="0" marL="0">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Himoya poyabzallari</a:t>
            </a:r>
            <a:endParaRPr lang="en-US" sz="1700" dirty="0"/>
          </a:p>
        </p:txBody>
      </p:sp>
      <p:sp>
        <p:nvSpPr>
          <p:cNvPr id="13" name="Text 8"/>
          <p:cNvSpPr/>
          <p:nvPr/>
        </p:nvSpPr>
        <p:spPr>
          <a:xfrm>
            <a:off x="8400336" y="5119926"/>
            <a:ext cx="1377196" cy="1681043"/>
          </a:xfrm>
          <a:prstGeom prst="rect">
            <a:avLst/>
          </a:prstGeom>
          <a:noFill/>
          <a:ln/>
        </p:spPr>
        <p:txBody>
          <a:bodyPr wrap="square" lIns="0" tIns="0" rIns="0" bIns="0" rtlCol="0" anchor="t"/>
          <a:lstStyle/>
          <a:p>
            <a:pPr algn="l" indent="0" marL="0">
              <a:lnSpc>
                <a:spcPts val="1850"/>
              </a:lnSpc>
              <a:buNone/>
            </a:pPr>
            <a:r>
              <a:rPr lang="en-US" sz="1350" dirty="0">
                <a:solidFill>
                  <a:srgbClr val="C9C9C0"/>
                </a:solidFill>
                <a:latin typeface="Tomorrow" pitchFamily="34" charset="0"/>
                <a:ea typeface="Tomorrow" pitchFamily="34" charset="-122"/>
                <a:cs typeface="Tomorrow" pitchFamily="34" charset="-120"/>
              </a:rPr>
              <a:t>Og‘ir narsalarning tushishi va keskin buyumlar bilan aloqadan himoya qiladi.</a:t>
            </a:r>
            <a:endParaRPr lang="en-US" sz="1350" dirty="0"/>
          </a:p>
        </p:txBody>
      </p:sp>
      <p:pic>
        <p:nvPicPr>
          <p:cNvPr id="14" name="Image 3" descr="preencoded.png">    </p:cNvPr>
          <p:cNvPicPr>
            <a:picLocks noChangeAspect="1"/>
          </p:cNvPicPr>
          <p:nvPr/>
        </p:nvPicPr>
        <p:blipFill>
          <a:blip r:embed="rId4"/>
          <a:stretch>
            <a:fillRect/>
          </a:stretch>
        </p:blipFill>
        <p:spPr>
          <a:xfrm>
            <a:off x="9933503" y="4496753"/>
            <a:ext cx="851178" cy="851178"/>
          </a:xfrm>
          <a:prstGeom prst="rect">
            <a:avLst/>
          </a:prstGeom>
        </p:spPr>
      </p:pic>
      <p:sp>
        <p:nvSpPr>
          <p:cNvPr id="15" name="Text 9"/>
          <p:cNvSpPr/>
          <p:nvPr/>
        </p:nvSpPr>
        <p:spPr>
          <a:xfrm>
            <a:off x="10940653" y="4496753"/>
            <a:ext cx="1377315" cy="548402"/>
          </a:xfrm>
          <a:prstGeom prst="rect">
            <a:avLst/>
          </a:prstGeom>
          <a:noFill/>
          <a:ln/>
        </p:spPr>
        <p:txBody>
          <a:bodyPr wrap="square" lIns="0" tIns="0" rIns="0" bIns="0" rtlCol="0" anchor="t"/>
          <a:lstStyle/>
          <a:p>
            <a:pPr algn="l" indent="0" marL="0">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Eshitishni himoyalash</a:t>
            </a:r>
            <a:endParaRPr lang="en-US" sz="1700" dirty="0"/>
          </a:p>
        </p:txBody>
      </p:sp>
      <p:sp>
        <p:nvSpPr>
          <p:cNvPr id="16" name="Text 10"/>
          <p:cNvSpPr/>
          <p:nvPr/>
        </p:nvSpPr>
        <p:spPr>
          <a:xfrm>
            <a:off x="10940653" y="5119926"/>
            <a:ext cx="1377315" cy="1200745"/>
          </a:xfrm>
          <a:prstGeom prst="rect">
            <a:avLst/>
          </a:prstGeom>
          <a:noFill/>
          <a:ln/>
        </p:spPr>
        <p:txBody>
          <a:bodyPr wrap="square" lIns="0" tIns="0" rIns="0" bIns="0" rtlCol="0" anchor="t"/>
          <a:lstStyle/>
          <a:p>
            <a:pPr algn="l" indent="0" marL="0">
              <a:lnSpc>
                <a:spcPts val="1850"/>
              </a:lnSpc>
              <a:buNone/>
            </a:pPr>
            <a:r>
              <a:rPr lang="en-US" sz="1350" dirty="0">
                <a:solidFill>
                  <a:srgbClr val="C9C9C0"/>
                </a:solidFill>
                <a:latin typeface="Tomorrow" pitchFamily="34" charset="0"/>
                <a:ea typeface="Tomorrow" pitchFamily="34" charset="-122"/>
                <a:cs typeface="Tomorrow" pitchFamily="34" charset="-120"/>
              </a:rPr>
              <a:t>Shovqinli muhitda quloqlarni himoyalash vositalari.</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601039" y="773430"/>
            <a:ext cx="9428202" cy="1033701"/>
          </a:xfrm>
          <a:prstGeom prst="rect">
            <a:avLst/>
          </a:prstGeom>
          <a:noFill/>
          <a:ln/>
        </p:spPr>
        <p:txBody>
          <a:bodyPr wrap="square" lIns="0" tIns="0" rIns="0" bIns="0" rtlCol="0" anchor="t"/>
          <a:lstStyle/>
          <a:p>
            <a:pPr algn="l" indent="0" marL="0">
              <a:lnSpc>
                <a:spcPts val="4050"/>
              </a:lnSpc>
              <a:buNone/>
            </a:pPr>
            <a:r>
              <a:rPr lang="en-US" sz="3250" dirty="0">
                <a:solidFill>
                  <a:srgbClr val="EDEDE8"/>
                </a:solidFill>
                <a:latin typeface="Tomorrow Semi Bold" pitchFamily="34" charset="0"/>
                <a:ea typeface="Tomorrow Semi Bold" pitchFamily="34" charset="-122"/>
                <a:cs typeface="Tomorrow Semi Bold" pitchFamily="34" charset="-120"/>
              </a:rPr>
              <a:t>Yong‘in xavfsizligi qoidalari: oldini olish va favqulodda vaziyatlarda harakatlar</a:t>
            </a:r>
            <a:endParaRPr lang="en-US" sz="3250" dirty="0"/>
          </a:p>
        </p:txBody>
      </p:sp>
      <p:sp>
        <p:nvSpPr>
          <p:cNvPr id="3" name="Text 1"/>
          <p:cNvSpPr/>
          <p:nvPr/>
        </p:nvSpPr>
        <p:spPr>
          <a:xfrm>
            <a:off x="2601039" y="2028706"/>
            <a:ext cx="9428202" cy="662583"/>
          </a:xfrm>
          <a:prstGeom prst="rect">
            <a:avLst/>
          </a:prstGeom>
          <a:noFill/>
          <a:ln/>
        </p:spPr>
        <p:txBody>
          <a:bodyPr wrap="square" lIns="0" tIns="0" rIns="0" bIns="0" rtlCol="0" anchor="t"/>
          <a:lstStyle/>
          <a:p>
            <a:pPr algn="l" indent="0" marL="0">
              <a:lnSpc>
                <a:spcPts val="1700"/>
              </a:lnSpc>
              <a:buNone/>
            </a:pPr>
            <a:r>
              <a:rPr lang="en-US" sz="1300" dirty="0">
                <a:solidFill>
                  <a:srgbClr val="C9C9C0"/>
                </a:solidFill>
                <a:latin typeface="Tomorrow" pitchFamily="34" charset="0"/>
                <a:ea typeface="Tomorrow" pitchFamily="34" charset="-122"/>
                <a:cs typeface="Tomorrow" pitchFamily="34" charset="-120"/>
              </a:rPr>
              <a:t>Avtomobil ta'mirlash ustaxonalarida yong‘in xavfi yuqori bo‘lganligi sababli, yong‘in xavfsizligi qoidalariga qat'iy rioya qilish zarur. Yong‘in xavfsizligi uchun zarur bo‘lgan uskunalar, masalan, o‘t o‘chirgichlar, qum idishlari va yong‘in gidrantlari doimiy ravishda texnik ko‘rikdan o‘tkazilib, foydalanishga tayyor holda saqlanishi kerak.</a:t>
            </a:r>
            <a:endParaRPr lang="en-US" sz="1300" dirty="0"/>
          </a:p>
        </p:txBody>
      </p:sp>
      <p:sp>
        <p:nvSpPr>
          <p:cNvPr id="4" name="Text 2"/>
          <p:cNvSpPr/>
          <p:nvPr/>
        </p:nvSpPr>
        <p:spPr>
          <a:xfrm>
            <a:off x="2601039" y="2815947"/>
            <a:ext cx="9428202" cy="662583"/>
          </a:xfrm>
          <a:prstGeom prst="rect">
            <a:avLst/>
          </a:prstGeom>
          <a:noFill/>
          <a:ln/>
        </p:spPr>
        <p:txBody>
          <a:bodyPr wrap="square" lIns="0" tIns="0" rIns="0" bIns="0" rtlCol="0" anchor="t"/>
          <a:lstStyle/>
          <a:p>
            <a:pPr algn="l" indent="0" marL="0">
              <a:lnSpc>
                <a:spcPts val="1700"/>
              </a:lnSpc>
              <a:buNone/>
            </a:pPr>
            <a:r>
              <a:rPr lang="en-US" sz="1300" dirty="0">
                <a:solidFill>
                  <a:srgbClr val="C9C9C0"/>
                </a:solidFill>
                <a:latin typeface="Tomorrow" pitchFamily="34" charset="0"/>
                <a:ea typeface="Tomorrow" pitchFamily="34" charset="-122"/>
                <a:cs typeface="Tomorrow" pitchFamily="34" charset="-120"/>
              </a:rPr>
              <a:t>Yong‘in xavfi yuqori bo‘lgan ish jarayonlari, jumladan, payvandlash, benzin yoki boshqa yonuvchan moddalar bilan ishlashda alohida ehtiyot choralarini ko‘rish lozim. Yong‘in sodir bo‘lganda, barcha xodimlar favqulodda evakuatsiya rejasi bilan tanish bo‘lishi va o‘t o‘chirish vositalaridan foydalanishni bilishi shart.</a:t>
            </a:r>
            <a:endParaRPr lang="en-US" sz="1300" dirty="0"/>
          </a:p>
        </p:txBody>
      </p:sp>
      <p:pic>
        <p:nvPicPr>
          <p:cNvPr id="5" name="Image 0" descr="preencoded.png">    </p:cNvPr>
          <p:cNvPicPr>
            <a:picLocks noChangeAspect="1"/>
          </p:cNvPicPr>
          <p:nvPr/>
        </p:nvPicPr>
        <p:blipFill>
          <a:blip r:embed="rId1"/>
          <a:stretch>
            <a:fillRect/>
          </a:stretch>
        </p:blipFill>
        <p:spPr>
          <a:xfrm>
            <a:off x="4546402" y="3603188"/>
            <a:ext cx="5537478" cy="3286482"/>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0545" y="4406459"/>
            <a:ext cx="471397" cy="471397"/>
          </a:xfrm>
          <a:prstGeom prst="rect">
            <a:avLst/>
          </a:prstGeom>
        </p:spPr>
      </p:pic>
      <p:sp>
        <p:nvSpPr>
          <p:cNvPr id="7" name="Text 3"/>
          <p:cNvSpPr/>
          <p:nvPr/>
        </p:nvSpPr>
        <p:spPr>
          <a:xfrm>
            <a:off x="8400560" y="6127353"/>
            <a:ext cx="1376479" cy="265161"/>
          </a:xfrm>
          <a:prstGeom prst="rect">
            <a:avLst/>
          </a:prstGeom>
          <a:noFill/>
          <a:ln/>
        </p:spPr>
        <p:txBody>
          <a:bodyPr wrap="none" lIns="0" tIns="0" rIns="0" bIns="0" rtlCol="0" anchor="t"/>
          <a:lstStyle/>
          <a:p>
            <a:pPr algn="ctr" indent="0" marL="0">
              <a:lnSpc>
                <a:spcPts val="1650"/>
              </a:lnSpc>
              <a:buNone/>
            </a:pPr>
            <a:r>
              <a:rPr lang="en-US" sz="1350" dirty="0">
                <a:solidFill>
                  <a:srgbClr val="C9C9C0"/>
                </a:solidFill>
                <a:latin typeface="Tomorrow Semi Bold" pitchFamily="34" charset="0"/>
                <a:ea typeface="Tomorrow Semi Bold" pitchFamily="34" charset="-122"/>
                <a:cs typeface="Tomorrow Semi Bold" pitchFamily="34" charset="-120"/>
              </a:rPr>
              <a:t>Evacuation</a:t>
            </a:r>
            <a:endParaRPr lang="en-US" sz="135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4791" y="4407343"/>
            <a:ext cx="471396" cy="471397"/>
          </a:xfrm>
          <a:prstGeom prst="rect">
            <a:avLst/>
          </a:prstGeom>
        </p:spPr>
      </p:pic>
      <p:sp>
        <p:nvSpPr>
          <p:cNvPr id="9" name="Text 4"/>
          <p:cNvSpPr/>
          <p:nvPr/>
        </p:nvSpPr>
        <p:spPr>
          <a:xfrm>
            <a:off x="6665820" y="5994772"/>
            <a:ext cx="1376478" cy="530322"/>
          </a:xfrm>
          <a:prstGeom prst="rect">
            <a:avLst/>
          </a:prstGeom>
          <a:noFill/>
          <a:ln/>
        </p:spPr>
        <p:txBody>
          <a:bodyPr wrap="square" lIns="0" tIns="0" rIns="0" bIns="0" rtlCol="0" anchor="t"/>
          <a:lstStyle/>
          <a:p>
            <a:pPr algn="ctr" indent="0" marL="0">
              <a:lnSpc>
                <a:spcPts val="1650"/>
              </a:lnSpc>
              <a:buNone/>
            </a:pPr>
            <a:r>
              <a:rPr lang="en-US" sz="1350" dirty="0">
                <a:solidFill>
                  <a:srgbClr val="C9C9C0"/>
                </a:solidFill>
                <a:latin typeface="Tomorrow Semi Bold" pitchFamily="34" charset="0"/>
                <a:ea typeface="Tomorrow Semi Bold" pitchFamily="34" charset="-122"/>
                <a:cs typeface="Tomorrow Semi Bold" pitchFamily="34" charset="-120"/>
              </a:rPr>
              <a:t>Emergency Response</a:t>
            </a:r>
            <a:endParaRPr lang="en-US" sz="135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0051" y="4407343"/>
            <a:ext cx="471397" cy="471397"/>
          </a:xfrm>
          <a:prstGeom prst="rect">
            <a:avLst/>
          </a:prstGeom>
        </p:spPr>
      </p:pic>
      <p:sp>
        <p:nvSpPr>
          <p:cNvPr id="11" name="Text 5"/>
          <p:cNvSpPr/>
          <p:nvPr/>
        </p:nvSpPr>
        <p:spPr>
          <a:xfrm>
            <a:off x="4902796" y="6127353"/>
            <a:ext cx="1376479" cy="265161"/>
          </a:xfrm>
          <a:prstGeom prst="rect">
            <a:avLst/>
          </a:prstGeom>
          <a:noFill/>
          <a:ln/>
        </p:spPr>
        <p:txBody>
          <a:bodyPr wrap="none" lIns="0" tIns="0" rIns="0" bIns="0" rtlCol="0" anchor="t"/>
          <a:lstStyle/>
          <a:p>
            <a:pPr algn="ctr" indent="0" marL="0">
              <a:lnSpc>
                <a:spcPts val="1650"/>
              </a:lnSpc>
              <a:buNone/>
            </a:pPr>
            <a:r>
              <a:rPr lang="en-US" sz="1350" dirty="0">
                <a:solidFill>
                  <a:srgbClr val="C9C9C0"/>
                </a:solidFill>
                <a:latin typeface="Tomorrow Semi Bold" pitchFamily="34" charset="0"/>
                <a:ea typeface="Tomorrow Semi Bold" pitchFamily="34" charset="-122"/>
                <a:cs typeface="Tomorrow Semi Bold" pitchFamily="34" charset="-120"/>
              </a:rPr>
              <a:t>Prevention</a:t>
            </a:r>
            <a:endParaRPr lang="en-US" sz="1350" dirty="0"/>
          </a:p>
        </p:txBody>
      </p:sp>
      <p:sp>
        <p:nvSpPr>
          <p:cNvPr id="12" name="Text 6"/>
          <p:cNvSpPr/>
          <p:nvPr/>
        </p:nvSpPr>
        <p:spPr>
          <a:xfrm>
            <a:off x="2601039" y="7014329"/>
            <a:ext cx="9428202" cy="441722"/>
          </a:xfrm>
          <a:prstGeom prst="rect">
            <a:avLst/>
          </a:prstGeom>
          <a:noFill/>
          <a:ln/>
        </p:spPr>
        <p:txBody>
          <a:bodyPr wrap="square" lIns="0" tIns="0" rIns="0" bIns="0" rtlCol="0" anchor="t"/>
          <a:lstStyle/>
          <a:p>
            <a:pPr algn="l" indent="0" marL="0">
              <a:lnSpc>
                <a:spcPts val="1700"/>
              </a:lnSpc>
              <a:buNone/>
            </a:pPr>
            <a:r>
              <a:rPr lang="en-US" sz="1300" dirty="0">
                <a:solidFill>
                  <a:srgbClr val="C9C9C0"/>
                </a:solidFill>
                <a:latin typeface="Tomorrow" pitchFamily="34" charset="0"/>
                <a:ea typeface="Tomorrow" pitchFamily="34" charset="-122"/>
                <a:cs typeface="Tomorrow" pitchFamily="34" charset="-120"/>
              </a:rPr>
              <a:t>Ushbu diagramma yong'in xavfsizligining uchta asosiy bosqichini, ya'ni oldini olish, favqulodda vaziyatlarga javob berish va evakuatsiyani aks ettiradi.</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3199" y="706874"/>
            <a:ext cx="12964001" cy="1487805"/>
          </a:xfrm>
          <a:prstGeom prst="rect">
            <a:avLst/>
          </a:prstGeom>
          <a:noFill/>
          <a:ln/>
        </p:spPr>
        <p:txBody>
          <a:bodyPr wrap="square" lIns="0" tIns="0" rIns="0" bIns="0" rtlCol="0" anchor="t"/>
          <a:lstStyle/>
          <a:p>
            <a:pPr algn="l" indent="0" marL="0">
              <a:lnSpc>
                <a:spcPts val="5850"/>
              </a:lnSpc>
              <a:buNone/>
            </a:pPr>
            <a:r>
              <a:rPr lang="en-US" sz="4650" dirty="0">
                <a:solidFill>
                  <a:srgbClr val="EDEDE8"/>
                </a:solidFill>
                <a:latin typeface="Tomorrow Semi Bold" pitchFamily="34" charset="0"/>
                <a:ea typeface="Tomorrow Semi Bold" pitchFamily="34" charset="-122"/>
                <a:cs typeface="Tomorrow Semi Bold" pitchFamily="34" charset="-120"/>
              </a:rPr>
              <a:t>Ish joyini tashkil etish: samarali va xavfsiz muhit yaratish</a:t>
            </a:r>
            <a:endParaRPr lang="en-US" sz="4650" dirty="0"/>
          </a:p>
        </p:txBody>
      </p:sp>
      <p:sp>
        <p:nvSpPr>
          <p:cNvPr id="3" name="Text 1"/>
          <p:cNvSpPr/>
          <p:nvPr/>
        </p:nvSpPr>
        <p:spPr>
          <a:xfrm>
            <a:off x="833199" y="2653784"/>
            <a:ext cx="12964001" cy="1122283"/>
          </a:xfrm>
          <a:prstGeom prst="rect">
            <a:avLst/>
          </a:prstGeom>
          <a:noFill/>
          <a:ln/>
        </p:spPr>
        <p:txBody>
          <a:bodyPr wrap="square" lIns="0" tIns="0" rIns="0" bIns="0" rtlCol="0" anchor="t"/>
          <a:lstStyle/>
          <a:p>
            <a:pPr algn="l" indent="0" marL="0">
              <a:lnSpc>
                <a:spcPts val="2900"/>
              </a:lnSpc>
              <a:buNone/>
            </a:pPr>
            <a:r>
              <a:rPr lang="en-US" sz="1850" dirty="0">
                <a:solidFill>
                  <a:srgbClr val="C9C9C0"/>
                </a:solidFill>
                <a:latin typeface="Tomorrow" pitchFamily="34" charset="0"/>
                <a:ea typeface="Tomorrow" pitchFamily="34" charset="-122"/>
                <a:cs typeface="Tomorrow" pitchFamily="34" charset="-120"/>
              </a:rPr>
              <a:t>Samarali va xavfsiz ish muhitini yaratishda ish joyining to‘g‘ri tashkil etilishi muhim rol o‘ynaydi. Ish joyi doimiy ravishda toza, tartibli va yaxshi yoritilgan bo‘lishi kerak. Bu, xodimlar uchun qulaylik yaratish bilan birga, baxtsiz hodisalarning oldini oladi.</a:t>
            </a:r>
            <a:endParaRPr lang="en-US" sz="1850" dirty="0"/>
          </a:p>
        </p:txBody>
      </p:sp>
      <p:sp>
        <p:nvSpPr>
          <p:cNvPr id="4" name="Text 2"/>
          <p:cNvSpPr/>
          <p:nvPr/>
        </p:nvSpPr>
        <p:spPr>
          <a:xfrm>
            <a:off x="833199" y="4034314"/>
            <a:ext cx="12964001" cy="1496378"/>
          </a:xfrm>
          <a:prstGeom prst="rect">
            <a:avLst/>
          </a:prstGeom>
          <a:noFill/>
          <a:ln/>
        </p:spPr>
        <p:txBody>
          <a:bodyPr wrap="square" lIns="0" tIns="0" rIns="0" bIns="0" rtlCol="0" anchor="t"/>
          <a:lstStyle/>
          <a:p>
            <a:pPr algn="l" indent="0" marL="0">
              <a:lnSpc>
                <a:spcPts val="2900"/>
              </a:lnSpc>
              <a:buNone/>
            </a:pPr>
            <a:r>
              <a:rPr lang="en-US" sz="1850" dirty="0">
                <a:solidFill>
                  <a:srgbClr val="C9C9C0"/>
                </a:solidFill>
                <a:latin typeface="Tomorrow" pitchFamily="34" charset="0"/>
                <a:ea typeface="Tomorrow" pitchFamily="34" charset="-122"/>
                <a:cs typeface="Tomorrow" pitchFamily="34" charset="-120"/>
              </a:rPr>
              <a:t>Asbob-uskunalar va materiallarni joylashtirishda ularga oson kirish imkoniyatini ta'minlash, shu bilan birga, ularning xavfsizligini hisobga olish kerak. Elektr tarmoqlari va boshqa texnik tizimlar doimiy nazorat ostida bo‘lishi, nosozliklar aniqlansa, darhol bartaraf etilishi shart. Barcha simlar tartibli holda yotqizilishi va izolyatsiyasi tekshirib turilishi lozim.</a:t>
            </a:r>
            <a:endParaRPr lang="en-US" sz="1850" dirty="0"/>
          </a:p>
        </p:txBody>
      </p:sp>
      <p:sp>
        <p:nvSpPr>
          <p:cNvPr id="5" name="Shape 3"/>
          <p:cNvSpPr/>
          <p:nvPr/>
        </p:nvSpPr>
        <p:spPr>
          <a:xfrm>
            <a:off x="833199" y="5788938"/>
            <a:ext cx="12964001" cy="1733669"/>
          </a:xfrm>
          <a:prstGeom prst="roundRect">
            <a:avLst>
              <a:gd name="adj" fmla="val 2060"/>
            </a:avLst>
          </a:prstGeom>
          <a:solidFill>
            <a:srgbClr val="3C3C3A"/>
          </a:solidFill>
          <a:ln/>
        </p:spPr>
      </p:sp>
      <p:sp>
        <p:nvSpPr>
          <p:cNvPr id="6" name="Shape 4"/>
          <p:cNvSpPr/>
          <p:nvPr/>
        </p:nvSpPr>
        <p:spPr>
          <a:xfrm>
            <a:off x="833199" y="5788938"/>
            <a:ext cx="3241000" cy="1733669"/>
          </a:xfrm>
          <a:prstGeom prst="roundRect">
            <a:avLst>
              <a:gd name="adj" fmla="val 2060"/>
            </a:avLst>
          </a:prstGeom>
          <a:solidFill>
            <a:srgbClr val="3C3C3A"/>
          </a:solidFill>
          <a:ln/>
        </p:spPr>
      </p:sp>
      <p:sp>
        <p:nvSpPr>
          <p:cNvPr id="7" name="Text 5"/>
          <p:cNvSpPr/>
          <p:nvPr/>
        </p:nvSpPr>
        <p:spPr>
          <a:xfrm>
            <a:off x="1071205" y="6026944"/>
            <a:ext cx="2764988" cy="371832"/>
          </a:xfrm>
          <a:prstGeom prst="rect">
            <a:avLst/>
          </a:prstGeom>
          <a:noFill/>
          <a:ln/>
        </p:spPr>
        <p:txBody>
          <a:bodyPr wrap="none" lIns="0" tIns="0" rIns="0" bIns="0" rtlCol="0" anchor="t"/>
          <a:lstStyle/>
          <a:p>
            <a:pPr algn="l" indent="0" marL="0">
              <a:lnSpc>
                <a:spcPts val="2900"/>
              </a:lnSpc>
              <a:buNone/>
            </a:pPr>
            <a:r>
              <a:rPr lang="en-US" sz="2300" dirty="0">
                <a:solidFill>
                  <a:srgbClr val="C9C9C0"/>
                </a:solidFill>
                <a:latin typeface="Tomorrow Semi Bold" pitchFamily="34" charset="0"/>
                <a:ea typeface="Tomorrow Semi Bold" pitchFamily="34" charset="-122"/>
                <a:cs typeface="Tomorrow Semi Bold" pitchFamily="34" charset="-120"/>
              </a:rPr>
              <a:t>Tozalik</a:t>
            </a:r>
            <a:endParaRPr lang="en-US" sz="2300" dirty="0"/>
          </a:p>
        </p:txBody>
      </p:sp>
      <p:sp>
        <p:nvSpPr>
          <p:cNvPr id="8" name="Text 6"/>
          <p:cNvSpPr/>
          <p:nvPr/>
        </p:nvSpPr>
        <p:spPr>
          <a:xfrm>
            <a:off x="1071205" y="6536412"/>
            <a:ext cx="2764988" cy="748189"/>
          </a:xfrm>
          <a:prstGeom prst="rect">
            <a:avLst/>
          </a:prstGeom>
          <a:noFill/>
          <a:ln/>
        </p:spPr>
        <p:txBody>
          <a:bodyPr wrap="square" lIns="0" tIns="0" rIns="0" bIns="0" rtlCol="0" anchor="t"/>
          <a:lstStyle/>
          <a:p>
            <a:pPr algn="l" indent="0" marL="0">
              <a:lnSpc>
                <a:spcPts val="2900"/>
              </a:lnSpc>
              <a:buNone/>
            </a:pPr>
            <a:r>
              <a:rPr lang="en-US" sz="1850" dirty="0">
                <a:solidFill>
                  <a:srgbClr val="C9C9C0"/>
                </a:solidFill>
                <a:latin typeface="Tomorrow" pitchFamily="34" charset="0"/>
                <a:ea typeface="Tomorrow" pitchFamily="34" charset="-122"/>
                <a:cs typeface="Tomorrow" pitchFamily="34" charset="-120"/>
              </a:rPr>
              <a:t>Ish joyini doimiy ravishda toza tutish.</a:t>
            </a:r>
            <a:endParaRPr lang="en-US" sz="1850" dirty="0"/>
          </a:p>
        </p:txBody>
      </p:sp>
      <p:sp>
        <p:nvSpPr>
          <p:cNvPr id="9" name="Shape 7"/>
          <p:cNvSpPr/>
          <p:nvPr/>
        </p:nvSpPr>
        <p:spPr>
          <a:xfrm>
            <a:off x="4074200" y="5788938"/>
            <a:ext cx="3241000" cy="1733669"/>
          </a:xfrm>
          <a:prstGeom prst="rect">
            <a:avLst/>
          </a:prstGeom>
          <a:solidFill>
            <a:srgbClr val="3C3C3A"/>
          </a:solidFill>
          <a:ln/>
        </p:spPr>
      </p:sp>
      <p:sp>
        <p:nvSpPr>
          <p:cNvPr id="10" name="Shape 8"/>
          <p:cNvSpPr/>
          <p:nvPr/>
        </p:nvSpPr>
        <p:spPr>
          <a:xfrm>
            <a:off x="4074200" y="5788938"/>
            <a:ext cx="30480" cy="1733669"/>
          </a:xfrm>
          <a:prstGeom prst="roundRect">
            <a:avLst>
              <a:gd name="adj" fmla="val 117161"/>
            </a:avLst>
          </a:prstGeom>
          <a:solidFill>
            <a:srgbClr val="555553"/>
          </a:solidFill>
          <a:ln/>
        </p:spPr>
      </p:sp>
      <p:sp>
        <p:nvSpPr>
          <p:cNvPr id="11" name="Text 9"/>
          <p:cNvSpPr/>
          <p:nvPr/>
        </p:nvSpPr>
        <p:spPr>
          <a:xfrm>
            <a:off x="4312206" y="6026944"/>
            <a:ext cx="2764988" cy="371832"/>
          </a:xfrm>
          <a:prstGeom prst="rect">
            <a:avLst/>
          </a:prstGeom>
          <a:noFill/>
          <a:ln/>
        </p:spPr>
        <p:txBody>
          <a:bodyPr wrap="none" lIns="0" tIns="0" rIns="0" bIns="0" rtlCol="0" anchor="t"/>
          <a:lstStyle/>
          <a:p>
            <a:pPr algn="l" indent="0" marL="0">
              <a:lnSpc>
                <a:spcPts val="2900"/>
              </a:lnSpc>
              <a:buNone/>
            </a:pPr>
            <a:r>
              <a:rPr lang="en-US" sz="2300" dirty="0">
                <a:solidFill>
                  <a:srgbClr val="C9C9C0"/>
                </a:solidFill>
                <a:latin typeface="Tomorrow Semi Bold" pitchFamily="34" charset="0"/>
                <a:ea typeface="Tomorrow Semi Bold" pitchFamily="34" charset="-122"/>
                <a:cs typeface="Tomorrow Semi Bold" pitchFamily="34" charset="-120"/>
              </a:rPr>
              <a:t>Tartib</a:t>
            </a:r>
            <a:endParaRPr lang="en-US" sz="2300" dirty="0"/>
          </a:p>
        </p:txBody>
      </p:sp>
      <p:sp>
        <p:nvSpPr>
          <p:cNvPr id="12" name="Text 10"/>
          <p:cNvSpPr/>
          <p:nvPr/>
        </p:nvSpPr>
        <p:spPr>
          <a:xfrm>
            <a:off x="4312206" y="6536412"/>
            <a:ext cx="2764988" cy="748189"/>
          </a:xfrm>
          <a:prstGeom prst="rect">
            <a:avLst/>
          </a:prstGeom>
          <a:noFill/>
          <a:ln/>
        </p:spPr>
        <p:txBody>
          <a:bodyPr wrap="square" lIns="0" tIns="0" rIns="0" bIns="0" rtlCol="0" anchor="t"/>
          <a:lstStyle/>
          <a:p>
            <a:pPr algn="l" indent="0" marL="0">
              <a:lnSpc>
                <a:spcPts val="2900"/>
              </a:lnSpc>
              <a:buNone/>
            </a:pPr>
            <a:r>
              <a:rPr lang="en-US" sz="1850" dirty="0">
                <a:solidFill>
                  <a:srgbClr val="C9C9C0"/>
                </a:solidFill>
                <a:latin typeface="Tomorrow" pitchFamily="34" charset="0"/>
                <a:ea typeface="Tomorrow" pitchFamily="34" charset="-122"/>
                <a:cs typeface="Tomorrow" pitchFamily="34" charset="-120"/>
              </a:rPr>
              <a:t>Asbob-uskunalarni o‘z joyida saqlash.</a:t>
            </a:r>
            <a:endParaRPr lang="en-US" sz="1850" dirty="0"/>
          </a:p>
        </p:txBody>
      </p:sp>
      <p:sp>
        <p:nvSpPr>
          <p:cNvPr id="13" name="Shape 11"/>
          <p:cNvSpPr/>
          <p:nvPr/>
        </p:nvSpPr>
        <p:spPr>
          <a:xfrm>
            <a:off x="7315200" y="5788938"/>
            <a:ext cx="3241000" cy="1733669"/>
          </a:xfrm>
          <a:prstGeom prst="rect">
            <a:avLst/>
          </a:prstGeom>
          <a:solidFill>
            <a:srgbClr val="3C3C3A"/>
          </a:solidFill>
          <a:ln/>
        </p:spPr>
      </p:sp>
      <p:sp>
        <p:nvSpPr>
          <p:cNvPr id="14" name="Shape 12"/>
          <p:cNvSpPr/>
          <p:nvPr/>
        </p:nvSpPr>
        <p:spPr>
          <a:xfrm>
            <a:off x="7315200" y="5788938"/>
            <a:ext cx="30480" cy="1733669"/>
          </a:xfrm>
          <a:prstGeom prst="roundRect">
            <a:avLst>
              <a:gd name="adj" fmla="val 117161"/>
            </a:avLst>
          </a:prstGeom>
          <a:solidFill>
            <a:srgbClr val="555553"/>
          </a:solidFill>
          <a:ln/>
        </p:spPr>
      </p:sp>
      <p:sp>
        <p:nvSpPr>
          <p:cNvPr id="15" name="Text 13"/>
          <p:cNvSpPr/>
          <p:nvPr/>
        </p:nvSpPr>
        <p:spPr>
          <a:xfrm>
            <a:off x="7553206" y="6026944"/>
            <a:ext cx="2764988" cy="371832"/>
          </a:xfrm>
          <a:prstGeom prst="rect">
            <a:avLst/>
          </a:prstGeom>
          <a:noFill/>
          <a:ln/>
        </p:spPr>
        <p:txBody>
          <a:bodyPr wrap="none" lIns="0" tIns="0" rIns="0" bIns="0" rtlCol="0" anchor="t"/>
          <a:lstStyle/>
          <a:p>
            <a:pPr algn="l" indent="0" marL="0">
              <a:lnSpc>
                <a:spcPts val="2900"/>
              </a:lnSpc>
              <a:buNone/>
            </a:pPr>
            <a:r>
              <a:rPr lang="en-US" sz="2300" dirty="0">
                <a:solidFill>
                  <a:srgbClr val="C9C9C0"/>
                </a:solidFill>
                <a:latin typeface="Tomorrow Semi Bold" pitchFamily="34" charset="0"/>
                <a:ea typeface="Tomorrow Semi Bold" pitchFamily="34" charset="-122"/>
                <a:cs typeface="Tomorrow Semi Bold" pitchFamily="34" charset="-120"/>
              </a:rPr>
              <a:t>Yoritish</a:t>
            </a:r>
            <a:endParaRPr lang="en-US" sz="2300" dirty="0"/>
          </a:p>
        </p:txBody>
      </p:sp>
      <p:sp>
        <p:nvSpPr>
          <p:cNvPr id="16" name="Text 14"/>
          <p:cNvSpPr/>
          <p:nvPr/>
        </p:nvSpPr>
        <p:spPr>
          <a:xfrm>
            <a:off x="7553206" y="6536412"/>
            <a:ext cx="2764988" cy="748189"/>
          </a:xfrm>
          <a:prstGeom prst="rect">
            <a:avLst/>
          </a:prstGeom>
          <a:noFill/>
          <a:ln/>
        </p:spPr>
        <p:txBody>
          <a:bodyPr wrap="square" lIns="0" tIns="0" rIns="0" bIns="0" rtlCol="0" anchor="t"/>
          <a:lstStyle/>
          <a:p>
            <a:pPr algn="l" indent="0" marL="0">
              <a:lnSpc>
                <a:spcPts val="2900"/>
              </a:lnSpc>
              <a:buNone/>
            </a:pPr>
            <a:r>
              <a:rPr lang="en-US" sz="1850" dirty="0">
                <a:solidFill>
                  <a:srgbClr val="C9C9C0"/>
                </a:solidFill>
                <a:latin typeface="Tomorrow" pitchFamily="34" charset="0"/>
                <a:ea typeface="Tomorrow" pitchFamily="34" charset="-122"/>
                <a:cs typeface="Tomorrow" pitchFamily="34" charset="-120"/>
              </a:rPr>
              <a:t>Ish joyini yetarli darajada yoritish.</a:t>
            </a:r>
            <a:endParaRPr lang="en-US" sz="1850" dirty="0"/>
          </a:p>
        </p:txBody>
      </p:sp>
      <p:sp>
        <p:nvSpPr>
          <p:cNvPr id="17" name="Shape 15"/>
          <p:cNvSpPr/>
          <p:nvPr/>
        </p:nvSpPr>
        <p:spPr>
          <a:xfrm>
            <a:off x="10556200" y="5788938"/>
            <a:ext cx="3241000" cy="1733669"/>
          </a:xfrm>
          <a:prstGeom prst="rect">
            <a:avLst/>
          </a:prstGeom>
          <a:solidFill>
            <a:srgbClr val="3C3C3A"/>
          </a:solidFill>
          <a:ln/>
        </p:spPr>
      </p:sp>
      <p:sp>
        <p:nvSpPr>
          <p:cNvPr id="18" name="Shape 16"/>
          <p:cNvSpPr/>
          <p:nvPr/>
        </p:nvSpPr>
        <p:spPr>
          <a:xfrm>
            <a:off x="10556200" y="5788938"/>
            <a:ext cx="30480" cy="1733669"/>
          </a:xfrm>
          <a:prstGeom prst="roundRect">
            <a:avLst>
              <a:gd name="adj" fmla="val 117161"/>
            </a:avLst>
          </a:prstGeom>
          <a:solidFill>
            <a:srgbClr val="555553"/>
          </a:solidFill>
          <a:ln/>
        </p:spPr>
      </p:sp>
      <p:sp>
        <p:nvSpPr>
          <p:cNvPr id="19" name="Text 17"/>
          <p:cNvSpPr/>
          <p:nvPr/>
        </p:nvSpPr>
        <p:spPr>
          <a:xfrm>
            <a:off x="10794206" y="6026944"/>
            <a:ext cx="2764988" cy="371832"/>
          </a:xfrm>
          <a:prstGeom prst="rect">
            <a:avLst/>
          </a:prstGeom>
          <a:noFill/>
          <a:ln/>
        </p:spPr>
        <p:txBody>
          <a:bodyPr wrap="none" lIns="0" tIns="0" rIns="0" bIns="0" rtlCol="0" anchor="t"/>
          <a:lstStyle/>
          <a:p>
            <a:pPr algn="l" indent="0" marL="0">
              <a:lnSpc>
                <a:spcPts val="2900"/>
              </a:lnSpc>
              <a:buNone/>
            </a:pPr>
            <a:r>
              <a:rPr lang="en-US" sz="2300" dirty="0">
                <a:solidFill>
                  <a:srgbClr val="C9C9C0"/>
                </a:solidFill>
                <a:latin typeface="Tomorrow Semi Bold" pitchFamily="34" charset="0"/>
                <a:ea typeface="Tomorrow Semi Bold" pitchFamily="34" charset="-122"/>
                <a:cs typeface="Tomorrow Semi Bold" pitchFamily="34" charset="-120"/>
              </a:rPr>
              <a:t>Xavfsiz elektr</a:t>
            </a:r>
            <a:endParaRPr lang="en-US" sz="2300" dirty="0"/>
          </a:p>
        </p:txBody>
      </p:sp>
      <p:sp>
        <p:nvSpPr>
          <p:cNvPr id="20" name="Text 18"/>
          <p:cNvSpPr/>
          <p:nvPr/>
        </p:nvSpPr>
        <p:spPr>
          <a:xfrm>
            <a:off x="10794206" y="6536412"/>
            <a:ext cx="2764988" cy="748189"/>
          </a:xfrm>
          <a:prstGeom prst="rect">
            <a:avLst/>
          </a:prstGeom>
          <a:noFill/>
          <a:ln/>
        </p:spPr>
        <p:txBody>
          <a:bodyPr wrap="square" lIns="0" tIns="0" rIns="0" bIns="0" rtlCol="0" anchor="t"/>
          <a:lstStyle/>
          <a:p>
            <a:pPr algn="l" indent="0" marL="0">
              <a:lnSpc>
                <a:spcPts val="2900"/>
              </a:lnSpc>
              <a:buNone/>
            </a:pPr>
            <a:r>
              <a:rPr lang="en-US" sz="1850" dirty="0">
                <a:solidFill>
                  <a:srgbClr val="C9C9C0"/>
                </a:solidFill>
                <a:latin typeface="Tomorrow" pitchFamily="34" charset="0"/>
                <a:ea typeface="Tomorrow" pitchFamily="34" charset="-122"/>
                <a:cs typeface="Tomorrow" pitchFamily="34" charset="-120"/>
              </a:rPr>
              <a:t>Elektr tarmoqlarining nosozliksiz ishlashi.</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015847" y="891302"/>
            <a:ext cx="10598587" cy="1162050"/>
          </a:xfrm>
          <a:prstGeom prst="rect">
            <a:avLst/>
          </a:prstGeom>
          <a:noFill/>
          <a:ln/>
        </p:spPr>
        <p:txBody>
          <a:bodyPr wrap="square" lIns="0" tIns="0" rIns="0" bIns="0" rtlCol="0" anchor="t"/>
          <a:lstStyle/>
          <a:p>
            <a:pPr algn="l" indent="0" marL="0">
              <a:lnSpc>
                <a:spcPts val="4550"/>
              </a:lnSpc>
              <a:buNone/>
            </a:pPr>
            <a:r>
              <a:rPr lang="en-US" sz="3650" dirty="0">
                <a:solidFill>
                  <a:srgbClr val="EDEDE8"/>
                </a:solidFill>
                <a:latin typeface="Tomorrow Semi Bold" pitchFamily="34" charset="0"/>
                <a:ea typeface="Tomorrow Semi Bold" pitchFamily="34" charset="-122"/>
                <a:cs typeface="Tomorrow Semi Bold" pitchFamily="34" charset="-120"/>
              </a:rPr>
              <a:t>Avtomobil ta'mirlashda xavfsizlik texnologiyalari va jihozlar</a:t>
            </a:r>
            <a:endParaRPr lang="en-US" sz="3650" dirty="0"/>
          </a:p>
        </p:txBody>
      </p:sp>
      <p:sp>
        <p:nvSpPr>
          <p:cNvPr id="3" name="Text 1"/>
          <p:cNvSpPr/>
          <p:nvPr/>
        </p:nvSpPr>
        <p:spPr>
          <a:xfrm>
            <a:off x="2015847" y="2333387"/>
            <a:ext cx="10598587" cy="1042988"/>
          </a:xfrm>
          <a:prstGeom prst="rect">
            <a:avLst/>
          </a:prstGeom>
          <a:noFill/>
          <a:ln/>
        </p:spPr>
        <p:txBody>
          <a:bodyPr wrap="square" lIns="0" tIns="0" rIns="0" bIns="0" rtlCol="0" anchor="t"/>
          <a:lstStyle/>
          <a:p>
            <a:pPr algn="l" indent="0" marL="0">
              <a:lnSpc>
                <a:spcPts val="2050"/>
              </a:lnSpc>
              <a:buNone/>
            </a:pPr>
            <a:r>
              <a:rPr lang="en-US" sz="1450" dirty="0">
                <a:solidFill>
                  <a:srgbClr val="C9C9C0"/>
                </a:solidFill>
                <a:latin typeface="Tomorrow" pitchFamily="34" charset="0"/>
                <a:ea typeface="Tomorrow" pitchFamily="34" charset="-122"/>
                <a:cs typeface="Tomorrow" pitchFamily="34" charset="-120"/>
              </a:rPr>
              <a:t>Bugungi kunda avtomobil ta'mirlash sohasida xavfsizlikni ta'minlash uchun zamonaviy texnologiyalar va jihozlardan faol foydalanilmoqda. Masalan, avtomatlashtirilgan diagnostika uskunalari nosozliklarni tez va aniq aniqlashga yordam beradi, shu bilan birga mexanikning xavfsizligini oshiradi. Monitoring tizimlari esa ish jarayonini kuzatib boradi va potensial xavflarni oldindan sezadi.</a:t>
            </a:r>
            <a:endParaRPr lang="en-US" sz="1450" dirty="0"/>
          </a:p>
        </p:txBody>
      </p:sp>
      <p:sp>
        <p:nvSpPr>
          <p:cNvPr id="4" name="Text 2"/>
          <p:cNvSpPr/>
          <p:nvPr/>
        </p:nvSpPr>
        <p:spPr>
          <a:xfrm>
            <a:off x="2015847" y="3533894"/>
            <a:ext cx="10598587" cy="782241"/>
          </a:xfrm>
          <a:prstGeom prst="rect">
            <a:avLst/>
          </a:prstGeom>
          <a:noFill/>
          <a:ln/>
        </p:spPr>
        <p:txBody>
          <a:bodyPr wrap="square" lIns="0" tIns="0" rIns="0" bIns="0" rtlCol="0" anchor="t"/>
          <a:lstStyle/>
          <a:p>
            <a:pPr algn="l" indent="0" marL="0">
              <a:lnSpc>
                <a:spcPts val="2050"/>
              </a:lnSpc>
              <a:buNone/>
            </a:pPr>
            <a:r>
              <a:rPr lang="en-US" sz="1450" dirty="0">
                <a:solidFill>
                  <a:srgbClr val="C9C9C0"/>
                </a:solidFill>
                <a:latin typeface="Tomorrow" pitchFamily="34" charset="0"/>
                <a:ea typeface="Tomorrow" pitchFamily="34" charset="-122"/>
                <a:cs typeface="Tomorrow" pitchFamily="34" charset="-120"/>
              </a:rPr>
              <a:t>Xavfsizlikni oshirish uchun zamonaviy dasturiy ta'minotlar va robotlashtirilgan tizimlar ham joriy etilmoqda. Bular, masalan, og‘ir qismlarni ko‘tarish va tashishda ishlatiladigan avtomatlashtirilgan ko‘tarish mexanizmlari. Ulardan foydalanish ishchilarning jismoniy zo‘riqishini kamaytiradi va jarohatlanish xavfini sezilarli darajada pasaytiradi.</a:t>
            </a:r>
            <a:endParaRPr lang="en-US" sz="1450" dirty="0"/>
          </a:p>
        </p:txBody>
      </p:sp>
      <p:pic>
        <p:nvPicPr>
          <p:cNvPr id="5" name="Image 0" descr="preencoded.png">    </p:cNvPr>
          <p:cNvPicPr>
            <a:picLocks noChangeAspect="1"/>
          </p:cNvPicPr>
          <p:nvPr/>
        </p:nvPicPr>
        <p:blipFill>
          <a:blip r:embed="rId1"/>
          <a:stretch>
            <a:fillRect/>
          </a:stretch>
        </p:blipFill>
        <p:spPr>
          <a:xfrm>
            <a:off x="2015847" y="4473654"/>
            <a:ext cx="1503045" cy="1503045"/>
          </a:xfrm>
          <a:prstGeom prst="rect">
            <a:avLst/>
          </a:prstGeom>
        </p:spPr>
      </p:pic>
      <p:sp>
        <p:nvSpPr>
          <p:cNvPr id="6" name="Text 3"/>
          <p:cNvSpPr/>
          <p:nvPr/>
        </p:nvSpPr>
        <p:spPr>
          <a:xfrm>
            <a:off x="2015847" y="6151721"/>
            <a:ext cx="2711172" cy="290513"/>
          </a:xfrm>
          <a:prstGeom prst="rect">
            <a:avLst/>
          </a:prstGeom>
          <a:noFill/>
          <a:ln/>
        </p:spPr>
        <p:txBody>
          <a:bodyPr wrap="none" lIns="0" tIns="0" rIns="0" bIns="0" rtlCol="0" anchor="t"/>
          <a:lstStyle/>
          <a:p>
            <a:pPr algn="l" indent="0" marL="0">
              <a:lnSpc>
                <a:spcPts val="2250"/>
              </a:lnSpc>
              <a:buNone/>
            </a:pPr>
            <a:r>
              <a:rPr lang="en-US" sz="1800" dirty="0">
                <a:solidFill>
                  <a:srgbClr val="C9C9C0"/>
                </a:solidFill>
                <a:latin typeface="Tomorrow Semi Bold" pitchFamily="34" charset="0"/>
                <a:ea typeface="Tomorrow Semi Bold" pitchFamily="34" charset="-122"/>
                <a:cs typeface="Tomorrow Semi Bold" pitchFamily="34" charset="-120"/>
              </a:rPr>
              <a:t>Diagnostika uskunalari</a:t>
            </a:r>
            <a:endParaRPr lang="en-US" sz="1800" dirty="0"/>
          </a:p>
        </p:txBody>
      </p:sp>
      <p:sp>
        <p:nvSpPr>
          <p:cNvPr id="7" name="Text 4"/>
          <p:cNvSpPr/>
          <p:nvPr/>
        </p:nvSpPr>
        <p:spPr>
          <a:xfrm>
            <a:off x="2015847" y="6526173"/>
            <a:ext cx="3416141" cy="521494"/>
          </a:xfrm>
          <a:prstGeom prst="rect">
            <a:avLst/>
          </a:prstGeom>
          <a:noFill/>
          <a:ln/>
        </p:spPr>
        <p:txBody>
          <a:bodyPr wrap="square" lIns="0" tIns="0" rIns="0" bIns="0" rtlCol="0" anchor="t"/>
          <a:lstStyle/>
          <a:p>
            <a:pPr algn="l" indent="0" marL="0">
              <a:lnSpc>
                <a:spcPts val="2050"/>
              </a:lnSpc>
              <a:buNone/>
            </a:pPr>
            <a:r>
              <a:rPr lang="en-US" sz="1450" dirty="0">
                <a:solidFill>
                  <a:srgbClr val="C9C9C0"/>
                </a:solidFill>
                <a:latin typeface="Tomorrow" pitchFamily="34" charset="0"/>
                <a:ea typeface="Tomorrow" pitchFamily="34" charset="-122"/>
                <a:cs typeface="Tomorrow" pitchFamily="34" charset="-120"/>
              </a:rPr>
              <a:t>Nosozliklarni aniq va tez aniqlash imkonini beradi.</a:t>
            </a:r>
            <a:endParaRPr lang="en-US" sz="1450" dirty="0"/>
          </a:p>
        </p:txBody>
      </p:sp>
      <p:pic>
        <p:nvPicPr>
          <p:cNvPr id="8" name="Image 1" descr="preencoded.png">    </p:cNvPr>
          <p:cNvPicPr>
            <a:picLocks noChangeAspect="1"/>
          </p:cNvPicPr>
          <p:nvPr/>
        </p:nvPicPr>
        <p:blipFill>
          <a:blip r:embed="rId2"/>
          <a:stretch>
            <a:fillRect/>
          </a:stretch>
        </p:blipFill>
        <p:spPr>
          <a:xfrm>
            <a:off x="5607010" y="4473654"/>
            <a:ext cx="1503045" cy="1503045"/>
          </a:xfrm>
          <a:prstGeom prst="rect">
            <a:avLst/>
          </a:prstGeom>
        </p:spPr>
      </p:pic>
      <p:sp>
        <p:nvSpPr>
          <p:cNvPr id="9" name="Text 5"/>
          <p:cNvSpPr/>
          <p:nvPr/>
        </p:nvSpPr>
        <p:spPr>
          <a:xfrm>
            <a:off x="5607010" y="6151721"/>
            <a:ext cx="3416141" cy="581025"/>
          </a:xfrm>
          <a:prstGeom prst="rect">
            <a:avLst/>
          </a:prstGeom>
          <a:noFill/>
          <a:ln/>
        </p:spPr>
        <p:txBody>
          <a:bodyPr wrap="square" lIns="0" tIns="0" rIns="0" bIns="0" rtlCol="0" anchor="t"/>
          <a:lstStyle/>
          <a:p>
            <a:pPr algn="l" indent="0" marL="0">
              <a:lnSpc>
                <a:spcPts val="2250"/>
              </a:lnSpc>
              <a:buNone/>
            </a:pPr>
            <a:r>
              <a:rPr lang="en-US" sz="1800" dirty="0">
                <a:solidFill>
                  <a:srgbClr val="C9C9C0"/>
                </a:solidFill>
                <a:latin typeface="Tomorrow Semi Bold" pitchFamily="34" charset="0"/>
                <a:ea typeface="Tomorrow Semi Bold" pitchFamily="34" charset="-122"/>
                <a:cs typeface="Tomorrow Semi Bold" pitchFamily="34" charset="-120"/>
              </a:rPr>
              <a:t>Avtomatlashtirilgan mexanizmlar</a:t>
            </a:r>
            <a:endParaRPr lang="en-US" sz="1800" dirty="0"/>
          </a:p>
        </p:txBody>
      </p:sp>
      <p:sp>
        <p:nvSpPr>
          <p:cNvPr id="10" name="Text 6"/>
          <p:cNvSpPr/>
          <p:nvPr/>
        </p:nvSpPr>
        <p:spPr>
          <a:xfrm>
            <a:off x="5607010" y="6816685"/>
            <a:ext cx="3416141" cy="521494"/>
          </a:xfrm>
          <a:prstGeom prst="rect">
            <a:avLst/>
          </a:prstGeom>
          <a:noFill/>
          <a:ln/>
        </p:spPr>
        <p:txBody>
          <a:bodyPr wrap="square" lIns="0" tIns="0" rIns="0" bIns="0" rtlCol="0" anchor="t"/>
          <a:lstStyle/>
          <a:p>
            <a:pPr algn="l" indent="0" marL="0">
              <a:lnSpc>
                <a:spcPts val="2050"/>
              </a:lnSpc>
              <a:buNone/>
            </a:pPr>
            <a:r>
              <a:rPr lang="en-US" sz="1450" dirty="0">
                <a:solidFill>
                  <a:srgbClr val="C9C9C0"/>
                </a:solidFill>
                <a:latin typeface="Tomorrow" pitchFamily="34" charset="0"/>
                <a:ea typeface="Tomorrow" pitchFamily="34" charset="-122"/>
                <a:cs typeface="Tomorrow" pitchFamily="34" charset="-120"/>
              </a:rPr>
              <a:t>Og‘ir qismlarni xavfsiz ko‘tarish va tashish.</a:t>
            </a:r>
            <a:endParaRPr lang="en-US" sz="1450" dirty="0"/>
          </a:p>
        </p:txBody>
      </p:sp>
      <p:pic>
        <p:nvPicPr>
          <p:cNvPr id="11" name="Image 2" descr="preencoded.png">    </p:cNvPr>
          <p:cNvPicPr>
            <a:picLocks noChangeAspect="1"/>
          </p:cNvPicPr>
          <p:nvPr/>
        </p:nvPicPr>
        <p:blipFill>
          <a:blip r:embed="rId3"/>
          <a:stretch>
            <a:fillRect/>
          </a:stretch>
        </p:blipFill>
        <p:spPr>
          <a:xfrm>
            <a:off x="9198173" y="4473654"/>
            <a:ext cx="1503045" cy="1503045"/>
          </a:xfrm>
          <a:prstGeom prst="rect">
            <a:avLst/>
          </a:prstGeom>
        </p:spPr>
      </p:pic>
      <p:sp>
        <p:nvSpPr>
          <p:cNvPr id="12" name="Text 7"/>
          <p:cNvSpPr/>
          <p:nvPr/>
        </p:nvSpPr>
        <p:spPr>
          <a:xfrm>
            <a:off x="9198173" y="6151721"/>
            <a:ext cx="2324219" cy="290513"/>
          </a:xfrm>
          <a:prstGeom prst="rect">
            <a:avLst/>
          </a:prstGeom>
          <a:noFill/>
          <a:ln/>
        </p:spPr>
        <p:txBody>
          <a:bodyPr wrap="none" lIns="0" tIns="0" rIns="0" bIns="0" rtlCol="0" anchor="t"/>
          <a:lstStyle/>
          <a:p>
            <a:pPr algn="l" indent="0" marL="0">
              <a:lnSpc>
                <a:spcPts val="2250"/>
              </a:lnSpc>
              <a:buNone/>
            </a:pPr>
            <a:r>
              <a:rPr lang="en-US" sz="1800" dirty="0">
                <a:solidFill>
                  <a:srgbClr val="C9C9C0"/>
                </a:solidFill>
                <a:latin typeface="Tomorrow Semi Bold" pitchFamily="34" charset="0"/>
                <a:ea typeface="Tomorrow Semi Bold" pitchFamily="34" charset="-122"/>
                <a:cs typeface="Tomorrow Semi Bold" pitchFamily="34" charset="-120"/>
              </a:rPr>
              <a:t>Monitoring tizimlari</a:t>
            </a:r>
            <a:endParaRPr lang="en-US" sz="1800" dirty="0"/>
          </a:p>
        </p:txBody>
      </p:sp>
      <p:sp>
        <p:nvSpPr>
          <p:cNvPr id="13" name="Text 8"/>
          <p:cNvSpPr/>
          <p:nvPr/>
        </p:nvSpPr>
        <p:spPr>
          <a:xfrm>
            <a:off x="9198173" y="6526173"/>
            <a:ext cx="3416260" cy="521494"/>
          </a:xfrm>
          <a:prstGeom prst="rect">
            <a:avLst/>
          </a:prstGeom>
          <a:noFill/>
          <a:ln/>
        </p:spPr>
        <p:txBody>
          <a:bodyPr wrap="square" lIns="0" tIns="0" rIns="0" bIns="0" rtlCol="0" anchor="t"/>
          <a:lstStyle/>
          <a:p>
            <a:pPr algn="l" indent="0" marL="0">
              <a:lnSpc>
                <a:spcPts val="2050"/>
              </a:lnSpc>
              <a:buNone/>
            </a:pPr>
            <a:r>
              <a:rPr lang="en-US" sz="1450" dirty="0">
                <a:solidFill>
                  <a:srgbClr val="C9C9C0"/>
                </a:solidFill>
                <a:latin typeface="Tomorrow" pitchFamily="34" charset="0"/>
                <a:ea typeface="Tomorrow" pitchFamily="34" charset="-122"/>
                <a:cs typeface="Tomorrow" pitchFamily="34" charset="-120"/>
              </a:rPr>
              <a:t>Ish jarayonini nazorat qilish va xavflarni aniqlash.</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540222" y="1561981"/>
            <a:ext cx="7036237" cy="771525"/>
          </a:xfrm>
          <a:prstGeom prst="rect">
            <a:avLst/>
          </a:prstGeom>
          <a:noFill/>
          <a:ln/>
        </p:spPr>
        <p:txBody>
          <a:bodyPr wrap="square" lIns="0" tIns="0" rIns="0" bIns="0" rtlCol="0" anchor="t"/>
          <a:lstStyle/>
          <a:p>
            <a:pPr algn="l" indent="0" marL="0">
              <a:lnSpc>
                <a:spcPts val="3000"/>
              </a:lnSpc>
              <a:buNone/>
            </a:pPr>
            <a:r>
              <a:rPr lang="en-US" sz="2400" dirty="0">
                <a:solidFill>
                  <a:srgbClr val="EDEDE8"/>
                </a:solidFill>
                <a:latin typeface="Tomorrow Semi Bold" pitchFamily="34" charset="0"/>
                <a:ea typeface="Tomorrow Semi Bold" pitchFamily="34" charset="-122"/>
                <a:cs typeface="Tomorrow Semi Bold" pitchFamily="34" charset="-120"/>
              </a:rPr>
              <a:t>Ishchilarni xavfsizlik bo‘yicha o‘qitish va malaka oshirish</a:t>
            </a:r>
            <a:endParaRPr lang="en-US" sz="2400" dirty="0"/>
          </a:p>
        </p:txBody>
      </p:sp>
      <p:sp>
        <p:nvSpPr>
          <p:cNvPr id="4" name="Text 1"/>
          <p:cNvSpPr/>
          <p:nvPr/>
        </p:nvSpPr>
        <p:spPr>
          <a:xfrm>
            <a:off x="6540222" y="2426018"/>
            <a:ext cx="7036237" cy="444341"/>
          </a:xfrm>
          <a:prstGeom prst="rect">
            <a:avLst/>
          </a:prstGeom>
          <a:noFill/>
          <a:ln/>
        </p:spPr>
        <p:txBody>
          <a:bodyPr wrap="square" lIns="0" tIns="0" rIns="0" bIns="0" rtlCol="0" anchor="t"/>
          <a:lstStyle/>
          <a:p>
            <a:pPr algn="l" indent="0" marL="0">
              <a:lnSpc>
                <a:spcPts val="1150"/>
              </a:lnSpc>
              <a:buNone/>
            </a:pPr>
            <a:r>
              <a:rPr lang="en-US" sz="950" dirty="0">
                <a:solidFill>
                  <a:srgbClr val="C9C9C0"/>
                </a:solidFill>
                <a:latin typeface="Tomorrow" pitchFamily="34" charset="0"/>
                <a:ea typeface="Tomorrow" pitchFamily="34" charset="-122"/>
                <a:cs typeface="Tomorrow" pitchFamily="34" charset="-120"/>
              </a:rPr>
              <a:t>Xavfsiz ish muhitini yaratishning muhim tarkibiy qismi bu ishchilarni doimiy ravishda xavfsizlik qoidalariga o‘qitish va ularning malakasini oshirishdir. Texnika va yong‘in xavfsizligi bo‘yicha muntazam treninglar va amaliy mashg‘ulotlar o‘tkazilishi, har bir xodimning nazariy bilimlarni amaliyotda qo‘llay olishini ta'minlashi shart.</a:t>
            </a:r>
            <a:endParaRPr lang="en-US" sz="950" dirty="0"/>
          </a:p>
        </p:txBody>
      </p:sp>
      <p:sp>
        <p:nvSpPr>
          <p:cNvPr id="5" name="Text 2"/>
          <p:cNvSpPr/>
          <p:nvPr/>
        </p:nvSpPr>
        <p:spPr>
          <a:xfrm>
            <a:off x="6540222" y="2939772"/>
            <a:ext cx="7036237" cy="444341"/>
          </a:xfrm>
          <a:prstGeom prst="rect">
            <a:avLst/>
          </a:prstGeom>
          <a:noFill/>
          <a:ln/>
        </p:spPr>
        <p:txBody>
          <a:bodyPr wrap="square" lIns="0" tIns="0" rIns="0" bIns="0" rtlCol="0" anchor="t"/>
          <a:lstStyle/>
          <a:p>
            <a:pPr algn="l" indent="0" marL="0">
              <a:lnSpc>
                <a:spcPts val="1150"/>
              </a:lnSpc>
              <a:buNone/>
            </a:pPr>
            <a:r>
              <a:rPr lang="en-US" sz="950" dirty="0">
                <a:solidFill>
                  <a:srgbClr val="C9C9C0"/>
                </a:solidFill>
                <a:latin typeface="Tomorrow" pitchFamily="34" charset="0"/>
                <a:ea typeface="Tomorrow" pitchFamily="34" charset="-122"/>
                <a:cs typeface="Tomorrow" pitchFamily="34" charset="-120"/>
              </a:rPr>
              <a:t>Xavfsizlik qoidalarini buzganlik uchun javobgarlik masalasi ham aniq belgilanishi kerak. Bu, xodimlar orasida intizomni kuchaytiradi va xavfsizlik choralariga rioya qilishga undaydi. Profilaktika choralari va real ish holatlaridan olingan misollar tahlili esa, xodimlarning xavf-xatarlarni oldindan sezish qobiliyatini oshiradi.</a:t>
            </a:r>
            <a:endParaRPr lang="en-US" sz="950" dirty="0"/>
          </a:p>
        </p:txBody>
      </p:sp>
      <p:sp>
        <p:nvSpPr>
          <p:cNvPr id="6" name="Text 3"/>
          <p:cNvSpPr/>
          <p:nvPr/>
        </p:nvSpPr>
        <p:spPr>
          <a:xfrm>
            <a:off x="6540222" y="3453527"/>
            <a:ext cx="123349" cy="154305"/>
          </a:xfrm>
          <a:prstGeom prst="rect">
            <a:avLst/>
          </a:prstGeom>
          <a:noFill/>
          <a:ln/>
        </p:spPr>
        <p:txBody>
          <a:bodyPr wrap="none" lIns="0" tIns="0" rIns="0" bIns="0" rtlCol="0" anchor="t"/>
          <a:lstStyle/>
          <a:p>
            <a:pPr algn="l" indent="0" marL="0">
              <a:lnSpc>
                <a:spcPts val="1150"/>
              </a:lnSpc>
              <a:buNone/>
            </a:pPr>
            <a:r>
              <a:rPr lang="en-US" sz="950" dirty="0">
                <a:solidFill>
                  <a:srgbClr val="C9C9C0"/>
                </a:solidFill>
                <a:latin typeface="Tomorrow Light" pitchFamily="34" charset="0"/>
                <a:ea typeface="Tomorrow Light" pitchFamily="34" charset="-122"/>
                <a:cs typeface="Tomorrow Light" pitchFamily="34" charset="-120"/>
              </a:rPr>
              <a:t>01</a:t>
            </a:r>
            <a:endParaRPr lang="en-US" sz="950" dirty="0"/>
          </a:p>
        </p:txBody>
      </p:sp>
      <p:sp>
        <p:nvSpPr>
          <p:cNvPr id="7" name="Shape 4"/>
          <p:cNvSpPr/>
          <p:nvPr/>
        </p:nvSpPr>
        <p:spPr>
          <a:xfrm>
            <a:off x="6540222" y="3648075"/>
            <a:ext cx="7036237" cy="15240"/>
          </a:xfrm>
          <a:prstGeom prst="rect">
            <a:avLst/>
          </a:prstGeom>
          <a:solidFill>
            <a:srgbClr val="E1E1DF"/>
          </a:solidFill>
          <a:ln/>
        </p:spPr>
      </p:sp>
      <p:sp>
        <p:nvSpPr>
          <p:cNvPr id="8" name="Text 5"/>
          <p:cNvSpPr/>
          <p:nvPr/>
        </p:nvSpPr>
        <p:spPr>
          <a:xfrm>
            <a:off x="6540222" y="3740229"/>
            <a:ext cx="1648658" cy="192881"/>
          </a:xfrm>
          <a:prstGeom prst="rect">
            <a:avLst/>
          </a:prstGeom>
          <a:noFill/>
          <a:ln/>
        </p:spPr>
        <p:txBody>
          <a:bodyPr wrap="none" lIns="0" tIns="0" rIns="0" bIns="0" rtlCol="0" anchor="t"/>
          <a:lstStyle/>
          <a:p>
            <a:pPr algn="l" indent="0" marL="0">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Muntazam treninglar</a:t>
            </a:r>
            <a:endParaRPr lang="en-US" sz="1200" dirty="0"/>
          </a:p>
        </p:txBody>
      </p:sp>
      <p:sp>
        <p:nvSpPr>
          <p:cNvPr id="9" name="Text 6"/>
          <p:cNvSpPr/>
          <p:nvPr/>
        </p:nvSpPr>
        <p:spPr>
          <a:xfrm>
            <a:off x="6540222" y="3970139"/>
            <a:ext cx="7036237" cy="148114"/>
          </a:xfrm>
          <a:prstGeom prst="rect">
            <a:avLst/>
          </a:prstGeom>
          <a:noFill/>
          <a:ln/>
        </p:spPr>
        <p:txBody>
          <a:bodyPr wrap="none" lIns="0" tIns="0" rIns="0" bIns="0" rtlCol="0" anchor="t"/>
          <a:lstStyle/>
          <a:p>
            <a:pPr algn="l" indent="0" marL="0">
              <a:lnSpc>
                <a:spcPts val="1150"/>
              </a:lnSpc>
              <a:buNone/>
            </a:pPr>
            <a:r>
              <a:rPr lang="en-US" sz="950" dirty="0">
                <a:solidFill>
                  <a:srgbClr val="C9C9C0"/>
                </a:solidFill>
                <a:latin typeface="Tomorrow" pitchFamily="34" charset="0"/>
                <a:ea typeface="Tomorrow" pitchFamily="34" charset="-122"/>
                <a:cs typeface="Tomorrow" pitchFamily="34" charset="-120"/>
              </a:rPr>
              <a:t>Yangilangan qoidalar va texnologiyalar bo‘yicha o‘qitish.</a:t>
            </a:r>
            <a:endParaRPr lang="en-US" sz="950" dirty="0"/>
          </a:p>
        </p:txBody>
      </p:sp>
      <p:sp>
        <p:nvSpPr>
          <p:cNvPr id="10" name="Text 7"/>
          <p:cNvSpPr/>
          <p:nvPr/>
        </p:nvSpPr>
        <p:spPr>
          <a:xfrm>
            <a:off x="6540222" y="4272439"/>
            <a:ext cx="123349" cy="154305"/>
          </a:xfrm>
          <a:prstGeom prst="rect">
            <a:avLst/>
          </a:prstGeom>
          <a:noFill/>
          <a:ln/>
        </p:spPr>
        <p:txBody>
          <a:bodyPr wrap="none" lIns="0" tIns="0" rIns="0" bIns="0" rtlCol="0" anchor="t"/>
          <a:lstStyle/>
          <a:p>
            <a:pPr algn="l" indent="0" marL="0">
              <a:lnSpc>
                <a:spcPts val="1150"/>
              </a:lnSpc>
              <a:buNone/>
            </a:pPr>
            <a:r>
              <a:rPr lang="en-US" sz="950" dirty="0">
                <a:solidFill>
                  <a:srgbClr val="C9C9C0"/>
                </a:solidFill>
                <a:latin typeface="Tomorrow Light" pitchFamily="34" charset="0"/>
                <a:ea typeface="Tomorrow Light" pitchFamily="34" charset="-122"/>
                <a:cs typeface="Tomorrow Light" pitchFamily="34" charset="-120"/>
              </a:rPr>
              <a:t>02</a:t>
            </a:r>
            <a:endParaRPr lang="en-US" sz="950" dirty="0"/>
          </a:p>
        </p:txBody>
      </p:sp>
      <p:sp>
        <p:nvSpPr>
          <p:cNvPr id="11" name="Shape 8"/>
          <p:cNvSpPr/>
          <p:nvPr/>
        </p:nvSpPr>
        <p:spPr>
          <a:xfrm>
            <a:off x="6540222" y="4466987"/>
            <a:ext cx="7036237" cy="15240"/>
          </a:xfrm>
          <a:prstGeom prst="rect">
            <a:avLst/>
          </a:prstGeom>
          <a:solidFill>
            <a:srgbClr val="E1E1DF"/>
          </a:solidFill>
          <a:ln/>
        </p:spPr>
      </p:sp>
      <p:sp>
        <p:nvSpPr>
          <p:cNvPr id="12" name="Text 9"/>
          <p:cNvSpPr/>
          <p:nvPr/>
        </p:nvSpPr>
        <p:spPr>
          <a:xfrm>
            <a:off x="6540222" y="4559141"/>
            <a:ext cx="1689973" cy="192881"/>
          </a:xfrm>
          <a:prstGeom prst="rect">
            <a:avLst/>
          </a:prstGeom>
          <a:noFill/>
          <a:ln/>
        </p:spPr>
        <p:txBody>
          <a:bodyPr wrap="none" lIns="0" tIns="0" rIns="0" bIns="0" rtlCol="0" anchor="t"/>
          <a:lstStyle/>
          <a:p>
            <a:pPr algn="l" indent="0" marL="0">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Amaliy mashg‘ulotlar</a:t>
            </a:r>
            <a:endParaRPr lang="en-US" sz="1200" dirty="0"/>
          </a:p>
        </p:txBody>
      </p:sp>
      <p:sp>
        <p:nvSpPr>
          <p:cNvPr id="13" name="Text 10"/>
          <p:cNvSpPr/>
          <p:nvPr/>
        </p:nvSpPr>
        <p:spPr>
          <a:xfrm>
            <a:off x="6540222" y="4789051"/>
            <a:ext cx="7036237" cy="148114"/>
          </a:xfrm>
          <a:prstGeom prst="rect">
            <a:avLst/>
          </a:prstGeom>
          <a:noFill/>
          <a:ln/>
        </p:spPr>
        <p:txBody>
          <a:bodyPr wrap="none" lIns="0" tIns="0" rIns="0" bIns="0" rtlCol="0" anchor="t"/>
          <a:lstStyle/>
          <a:p>
            <a:pPr algn="l" indent="0" marL="0">
              <a:lnSpc>
                <a:spcPts val="1150"/>
              </a:lnSpc>
              <a:buNone/>
            </a:pPr>
            <a:r>
              <a:rPr lang="en-US" sz="950" dirty="0">
                <a:solidFill>
                  <a:srgbClr val="C9C9C0"/>
                </a:solidFill>
                <a:latin typeface="Tomorrow" pitchFamily="34" charset="0"/>
                <a:ea typeface="Tomorrow" pitchFamily="34" charset="-122"/>
                <a:cs typeface="Tomorrow" pitchFamily="34" charset="-120"/>
              </a:rPr>
              <a:t>Xavfsizlik choralarini amalda qo‘llashni o‘rgatish.</a:t>
            </a:r>
            <a:endParaRPr lang="en-US" sz="950" dirty="0"/>
          </a:p>
        </p:txBody>
      </p:sp>
      <p:sp>
        <p:nvSpPr>
          <p:cNvPr id="14" name="Text 11"/>
          <p:cNvSpPr/>
          <p:nvPr/>
        </p:nvSpPr>
        <p:spPr>
          <a:xfrm>
            <a:off x="6540222" y="5091351"/>
            <a:ext cx="123349" cy="154305"/>
          </a:xfrm>
          <a:prstGeom prst="rect">
            <a:avLst/>
          </a:prstGeom>
          <a:noFill/>
          <a:ln/>
        </p:spPr>
        <p:txBody>
          <a:bodyPr wrap="none" lIns="0" tIns="0" rIns="0" bIns="0" rtlCol="0" anchor="t"/>
          <a:lstStyle/>
          <a:p>
            <a:pPr algn="l" indent="0" marL="0">
              <a:lnSpc>
                <a:spcPts val="1150"/>
              </a:lnSpc>
              <a:buNone/>
            </a:pPr>
            <a:r>
              <a:rPr lang="en-US" sz="950" dirty="0">
                <a:solidFill>
                  <a:srgbClr val="C9C9C0"/>
                </a:solidFill>
                <a:latin typeface="Tomorrow Light" pitchFamily="34" charset="0"/>
                <a:ea typeface="Tomorrow Light" pitchFamily="34" charset="-122"/>
                <a:cs typeface="Tomorrow Light" pitchFamily="34" charset="-120"/>
              </a:rPr>
              <a:t>03</a:t>
            </a:r>
            <a:endParaRPr lang="en-US" sz="950" dirty="0"/>
          </a:p>
        </p:txBody>
      </p:sp>
      <p:sp>
        <p:nvSpPr>
          <p:cNvPr id="15" name="Shape 12"/>
          <p:cNvSpPr/>
          <p:nvPr/>
        </p:nvSpPr>
        <p:spPr>
          <a:xfrm>
            <a:off x="6540222" y="5285899"/>
            <a:ext cx="7036237" cy="15240"/>
          </a:xfrm>
          <a:prstGeom prst="rect">
            <a:avLst/>
          </a:prstGeom>
          <a:solidFill>
            <a:srgbClr val="E1E1DF"/>
          </a:solidFill>
          <a:ln/>
        </p:spPr>
      </p:sp>
      <p:sp>
        <p:nvSpPr>
          <p:cNvPr id="16" name="Text 13"/>
          <p:cNvSpPr/>
          <p:nvPr/>
        </p:nvSpPr>
        <p:spPr>
          <a:xfrm>
            <a:off x="6540222" y="5378053"/>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Javobgarlik</a:t>
            </a:r>
            <a:endParaRPr lang="en-US" sz="1200" dirty="0"/>
          </a:p>
        </p:txBody>
      </p:sp>
      <p:sp>
        <p:nvSpPr>
          <p:cNvPr id="17" name="Text 14"/>
          <p:cNvSpPr/>
          <p:nvPr/>
        </p:nvSpPr>
        <p:spPr>
          <a:xfrm>
            <a:off x="6540222" y="5607963"/>
            <a:ext cx="7036237" cy="148114"/>
          </a:xfrm>
          <a:prstGeom prst="rect">
            <a:avLst/>
          </a:prstGeom>
          <a:noFill/>
          <a:ln/>
        </p:spPr>
        <p:txBody>
          <a:bodyPr wrap="none" lIns="0" tIns="0" rIns="0" bIns="0" rtlCol="0" anchor="t"/>
          <a:lstStyle/>
          <a:p>
            <a:pPr algn="l" indent="0" marL="0">
              <a:lnSpc>
                <a:spcPts val="1150"/>
              </a:lnSpc>
              <a:buNone/>
            </a:pPr>
            <a:r>
              <a:rPr lang="en-US" sz="950" dirty="0">
                <a:solidFill>
                  <a:srgbClr val="C9C9C0"/>
                </a:solidFill>
                <a:latin typeface="Tomorrow" pitchFamily="34" charset="0"/>
                <a:ea typeface="Tomorrow" pitchFamily="34" charset="-122"/>
                <a:cs typeface="Tomorrow" pitchFamily="34" charset="-120"/>
              </a:rPr>
              <a:t>Qoidabuzarliklar uchun intizomiy choralar ko‘rish.</a:t>
            </a:r>
            <a:endParaRPr lang="en-US" sz="950" dirty="0"/>
          </a:p>
        </p:txBody>
      </p:sp>
      <p:sp>
        <p:nvSpPr>
          <p:cNvPr id="18" name="Text 15"/>
          <p:cNvSpPr/>
          <p:nvPr/>
        </p:nvSpPr>
        <p:spPr>
          <a:xfrm>
            <a:off x="6540222" y="5910263"/>
            <a:ext cx="123349" cy="154305"/>
          </a:xfrm>
          <a:prstGeom prst="rect">
            <a:avLst/>
          </a:prstGeom>
          <a:noFill/>
          <a:ln/>
        </p:spPr>
        <p:txBody>
          <a:bodyPr wrap="none" lIns="0" tIns="0" rIns="0" bIns="0" rtlCol="0" anchor="t"/>
          <a:lstStyle/>
          <a:p>
            <a:pPr algn="l" indent="0" marL="0">
              <a:lnSpc>
                <a:spcPts val="1150"/>
              </a:lnSpc>
              <a:buNone/>
            </a:pPr>
            <a:r>
              <a:rPr lang="en-US" sz="950" dirty="0">
                <a:solidFill>
                  <a:srgbClr val="C9C9C0"/>
                </a:solidFill>
                <a:latin typeface="Tomorrow Light" pitchFamily="34" charset="0"/>
                <a:ea typeface="Tomorrow Light" pitchFamily="34" charset="-122"/>
                <a:cs typeface="Tomorrow Light" pitchFamily="34" charset="-120"/>
              </a:rPr>
              <a:t>04</a:t>
            </a:r>
            <a:endParaRPr lang="en-US" sz="950" dirty="0"/>
          </a:p>
        </p:txBody>
      </p:sp>
      <p:sp>
        <p:nvSpPr>
          <p:cNvPr id="19" name="Shape 16"/>
          <p:cNvSpPr/>
          <p:nvPr/>
        </p:nvSpPr>
        <p:spPr>
          <a:xfrm>
            <a:off x="6540222" y="6104811"/>
            <a:ext cx="7036237" cy="15240"/>
          </a:xfrm>
          <a:prstGeom prst="rect">
            <a:avLst/>
          </a:prstGeom>
          <a:solidFill>
            <a:srgbClr val="E1E1DF"/>
          </a:solidFill>
          <a:ln/>
        </p:spPr>
      </p:sp>
      <p:sp>
        <p:nvSpPr>
          <p:cNvPr id="20" name="Text 17"/>
          <p:cNvSpPr/>
          <p:nvPr/>
        </p:nvSpPr>
        <p:spPr>
          <a:xfrm>
            <a:off x="6540222" y="6196965"/>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Vaziyat tahlili</a:t>
            </a:r>
            <a:endParaRPr lang="en-US" sz="1200" dirty="0"/>
          </a:p>
        </p:txBody>
      </p:sp>
      <p:sp>
        <p:nvSpPr>
          <p:cNvPr id="21" name="Text 18"/>
          <p:cNvSpPr/>
          <p:nvPr/>
        </p:nvSpPr>
        <p:spPr>
          <a:xfrm>
            <a:off x="6540222" y="6426875"/>
            <a:ext cx="7036237" cy="148114"/>
          </a:xfrm>
          <a:prstGeom prst="rect">
            <a:avLst/>
          </a:prstGeom>
          <a:noFill/>
          <a:ln/>
        </p:spPr>
        <p:txBody>
          <a:bodyPr wrap="none" lIns="0" tIns="0" rIns="0" bIns="0" rtlCol="0" anchor="t"/>
          <a:lstStyle/>
          <a:p>
            <a:pPr algn="l" indent="0" marL="0">
              <a:lnSpc>
                <a:spcPts val="1150"/>
              </a:lnSpc>
              <a:buNone/>
            </a:pPr>
            <a:r>
              <a:rPr lang="en-US" sz="950" dirty="0">
                <a:solidFill>
                  <a:srgbClr val="C9C9C0"/>
                </a:solidFill>
                <a:latin typeface="Tomorrow" pitchFamily="34" charset="0"/>
                <a:ea typeface="Tomorrow" pitchFamily="34" charset="-122"/>
                <a:cs typeface="Tomorrow" pitchFamily="34" charset="-120"/>
              </a:rPr>
              <a:t>Real hodisalardan saboq chiqarish va oldini olish.</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39115" y="1960721"/>
            <a:ext cx="8065770" cy="962501"/>
          </a:xfrm>
          <a:prstGeom prst="rect">
            <a:avLst/>
          </a:prstGeom>
          <a:noFill/>
          <a:ln/>
        </p:spPr>
        <p:txBody>
          <a:bodyPr wrap="square" lIns="0" tIns="0" rIns="0" bIns="0" rtlCol="0" anchor="t"/>
          <a:lstStyle/>
          <a:p>
            <a:pPr algn="l" indent="0" marL="0">
              <a:lnSpc>
                <a:spcPts val="3750"/>
              </a:lnSpc>
              <a:buNone/>
            </a:pPr>
            <a:r>
              <a:rPr lang="en-US" sz="3000" dirty="0">
                <a:solidFill>
                  <a:srgbClr val="EDEDE8"/>
                </a:solidFill>
                <a:latin typeface="Tomorrow Semi Bold" pitchFamily="34" charset="0"/>
                <a:ea typeface="Tomorrow Semi Bold" pitchFamily="34" charset="-122"/>
                <a:cs typeface="Tomorrow Semi Bold" pitchFamily="34" charset="-120"/>
              </a:rPr>
              <a:t>Favqulodda vaziyatlarda birinchi yordam ko‘rsatish qoidalari</a:t>
            </a:r>
            <a:endParaRPr lang="en-US" sz="3000" dirty="0"/>
          </a:p>
        </p:txBody>
      </p:sp>
      <p:sp>
        <p:nvSpPr>
          <p:cNvPr id="4" name="Text 1"/>
          <p:cNvSpPr/>
          <p:nvPr/>
        </p:nvSpPr>
        <p:spPr>
          <a:xfrm>
            <a:off x="539115" y="3067288"/>
            <a:ext cx="8065770" cy="800576"/>
          </a:xfrm>
          <a:prstGeom prst="rect">
            <a:avLst/>
          </a:prstGeom>
          <a:noFill/>
          <a:ln/>
        </p:spPr>
        <p:txBody>
          <a:bodyPr wrap="square" lIns="0" tIns="0" rIns="0" bIns="0" rtlCol="0" anchor="t"/>
          <a:lstStyle/>
          <a:p>
            <a:pPr algn="l" indent="0" marL="0">
              <a:lnSpc>
                <a:spcPts val="1550"/>
              </a:lnSpc>
              <a:buNone/>
            </a:pPr>
            <a:r>
              <a:rPr lang="en-US" sz="1200" dirty="0">
                <a:solidFill>
                  <a:srgbClr val="C9C9C0"/>
                </a:solidFill>
                <a:latin typeface="Tomorrow" pitchFamily="34" charset="0"/>
                <a:ea typeface="Tomorrow" pitchFamily="34" charset="-122"/>
                <a:cs typeface="Tomorrow" pitchFamily="34" charset="-120"/>
              </a:rPr>
              <a:t>Avtomobil ta'mirlash ustaxonasida baxtsiz hodisalar yuz berishi mumkin. Bunday hollarda, jarohatlanganlarga tezkor va malakali birinchi yordam ko‘rsatish hayotni saqlab qolish uchun hal qiluvchi ahamiyatga ega. Barcha xodimlar birinchi yordam ko‘rsatishning asosiy qoidalari bilan tanish bo‘lishi va tegishli ko‘nikmalarga ega bo‘lishi shart.</a:t>
            </a:r>
            <a:endParaRPr lang="en-US" sz="1200" dirty="0"/>
          </a:p>
        </p:txBody>
      </p:sp>
      <p:sp>
        <p:nvSpPr>
          <p:cNvPr id="5" name="Text 2"/>
          <p:cNvSpPr/>
          <p:nvPr/>
        </p:nvSpPr>
        <p:spPr>
          <a:xfrm>
            <a:off x="539115" y="3975973"/>
            <a:ext cx="8065770" cy="800576"/>
          </a:xfrm>
          <a:prstGeom prst="rect">
            <a:avLst/>
          </a:prstGeom>
          <a:noFill/>
          <a:ln/>
        </p:spPr>
        <p:txBody>
          <a:bodyPr wrap="square" lIns="0" tIns="0" rIns="0" bIns="0" rtlCol="0" anchor="t"/>
          <a:lstStyle/>
          <a:p>
            <a:pPr algn="l" indent="0" marL="0">
              <a:lnSpc>
                <a:spcPts val="1550"/>
              </a:lnSpc>
              <a:buNone/>
            </a:pPr>
            <a:r>
              <a:rPr lang="en-US" sz="1200" dirty="0">
                <a:solidFill>
                  <a:srgbClr val="C9C9C0"/>
                </a:solidFill>
                <a:latin typeface="Tomorrow" pitchFamily="34" charset="0"/>
                <a:ea typeface="Tomorrow" pitchFamily="34" charset="-122"/>
                <a:cs typeface="Tomorrow" pitchFamily="34" charset="-120"/>
              </a:rPr>
              <a:t>Favqulodda holatlarda, yong‘in yoki boshqa xavflar yuzaga kelganda, xavfsiz evakuatsiya rejasini bilish va unga amal qilish muhimdir. Evakuatsiya yo‘laklari har doim ochiq bo‘lishi va xavfsiz joylarga olib borishi kerak. Aloqa vositalaridan (telefon, radio) foydalanish tartibi ham aniq belgilanishi va barcha xodimlarga ma'lum bo‘lishi lozim.</a:t>
            </a:r>
            <a:endParaRPr lang="en-US" sz="1200" dirty="0"/>
          </a:p>
        </p:txBody>
      </p:sp>
      <p:sp>
        <p:nvSpPr>
          <p:cNvPr id="6" name="Text 3"/>
          <p:cNvSpPr/>
          <p:nvPr/>
        </p:nvSpPr>
        <p:spPr>
          <a:xfrm>
            <a:off x="770096" y="4992767"/>
            <a:ext cx="7834789" cy="400288"/>
          </a:xfrm>
          <a:prstGeom prst="rect">
            <a:avLst/>
          </a:prstGeom>
          <a:noFill/>
          <a:ln/>
        </p:spPr>
        <p:txBody>
          <a:bodyPr wrap="square" lIns="0" tIns="0" rIns="0" bIns="0" rtlCol="0" anchor="t"/>
          <a:lstStyle/>
          <a:p>
            <a:pPr algn="l" indent="0" marL="0">
              <a:lnSpc>
                <a:spcPts val="1550"/>
              </a:lnSpc>
              <a:buNone/>
            </a:pPr>
            <a:r>
              <a:rPr lang="en-US" sz="1200" dirty="0">
                <a:solidFill>
                  <a:srgbClr val="C9C9C0"/>
                </a:solidFill>
                <a:latin typeface="Tomorrow" pitchFamily="34" charset="0"/>
                <a:ea typeface="Tomorrow" pitchFamily="34" charset="-122"/>
                <a:cs typeface="Tomorrow" pitchFamily="34" charset="-120"/>
              </a:rPr>
              <a:t>Har bir xodim jabrlangan odamga birinchi yordam berishni va favqulodda vaziyatda harakat qilishni bilishi kerak.</a:t>
            </a:r>
            <a:endParaRPr lang="en-US" sz="1200" dirty="0"/>
          </a:p>
        </p:txBody>
      </p:sp>
      <p:sp>
        <p:nvSpPr>
          <p:cNvPr id="7" name="Shape 4"/>
          <p:cNvSpPr/>
          <p:nvPr/>
        </p:nvSpPr>
        <p:spPr>
          <a:xfrm>
            <a:off x="539115" y="4884658"/>
            <a:ext cx="22860" cy="616506"/>
          </a:xfrm>
          <a:prstGeom prst="rect">
            <a:avLst/>
          </a:prstGeom>
          <a:solidFill>
            <a:srgbClr val="E1E1DF"/>
          </a:solidFill>
          <a:ln/>
        </p:spPr>
      </p:sp>
      <p:sp>
        <p:nvSpPr>
          <p:cNvPr id="8" name="Text 5"/>
          <p:cNvSpPr/>
          <p:nvPr/>
        </p:nvSpPr>
        <p:spPr>
          <a:xfrm>
            <a:off x="539115" y="5695712"/>
            <a:ext cx="3845004" cy="200144"/>
          </a:xfrm>
          <a:prstGeom prst="rect">
            <a:avLst/>
          </a:prstGeom>
          <a:noFill/>
          <a:ln/>
        </p:spPr>
        <p:txBody>
          <a:bodyPr wrap="none" lIns="0" tIns="0" rIns="0" bIns="0" rtlCol="0" anchor="t"/>
          <a:lstStyle/>
          <a:p>
            <a:pPr algn="l" indent="0" marL="0">
              <a:lnSpc>
                <a:spcPts val="1550"/>
              </a:lnSpc>
              <a:buNone/>
            </a:pPr>
            <a:r>
              <a:rPr lang="en-US" sz="1200" dirty="0">
                <a:solidFill>
                  <a:srgbClr val="C9C9C0"/>
                </a:solidFill>
                <a:latin typeface="Tomorrow" pitchFamily="34" charset="0"/>
                <a:ea typeface="Tomorrow" pitchFamily="34" charset="-122"/>
                <a:cs typeface="Tomorrow" pitchFamily="34" charset="-120"/>
              </a:rPr>
              <a:t>Tez yordam chaqirish</a:t>
            </a:r>
            <a:endParaRPr lang="en-US" sz="1200" dirty="0"/>
          </a:p>
        </p:txBody>
      </p:sp>
      <p:sp>
        <p:nvSpPr>
          <p:cNvPr id="9" name="Text 6"/>
          <p:cNvSpPr/>
          <p:nvPr/>
        </p:nvSpPr>
        <p:spPr>
          <a:xfrm>
            <a:off x="539115" y="5982295"/>
            <a:ext cx="3845004" cy="200144"/>
          </a:xfrm>
          <a:prstGeom prst="rect">
            <a:avLst/>
          </a:prstGeom>
          <a:noFill/>
          <a:ln/>
        </p:spPr>
        <p:txBody>
          <a:bodyPr wrap="none" lIns="0" tIns="0" rIns="0" bIns="0" rtlCol="0" anchor="t"/>
          <a:lstStyle/>
          <a:p>
            <a:pPr algn="l" indent="0" marL="0">
              <a:lnSpc>
                <a:spcPts val="1550"/>
              </a:lnSpc>
              <a:buNone/>
            </a:pPr>
            <a:r>
              <a:rPr lang="en-US" sz="1200" dirty="0">
                <a:solidFill>
                  <a:srgbClr val="C9C9C0"/>
                </a:solidFill>
                <a:latin typeface="Tomorrow" pitchFamily="34" charset="0"/>
                <a:ea typeface="Tomorrow" pitchFamily="34" charset="-122"/>
                <a:cs typeface="Tomorrow" pitchFamily="34" charset="-120"/>
              </a:rPr>
              <a:t>Qon ketishini to‘xtatish</a:t>
            </a:r>
            <a:endParaRPr lang="en-US" sz="1200" dirty="0"/>
          </a:p>
        </p:txBody>
      </p:sp>
      <p:sp>
        <p:nvSpPr>
          <p:cNvPr id="10" name="Text 7"/>
          <p:cNvSpPr/>
          <p:nvPr/>
        </p:nvSpPr>
        <p:spPr>
          <a:xfrm>
            <a:off x="4767501" y="5695712"/>
            <a:ext cx="3845004" cy="200144"/>
          </a:xfrm>
          <a:prstGeom prst="rect">
            <a:avLst/>
          </a:prstGeom>
          <a:noFill/>
          <a:ln/>
        </p:spPr>
        <p:txBody>
          <a:bodyPr wrap="none" lIns="0" tIns="0" rIns="0" bIns="0" rtlCol="0" anchor="t"/>
          <a:lstStyle/>
          <a:p>
            <a:pPr algn="l" indent="0" marL="0">
              <a:lnSpc>
                <a:spcPts val="1550"/>
              </a:lnSpc>
              <a:buNone/>
            </a:pPr>
            <a:r>
              <a:rPr lang="en-US" sz="1200" dirty="0">
                <a:solidFill>
                  <a:srgbClr val="C9C9C0"/>
                </a:solidFill>
                <a:latin typeface="Tomorrow" pitchFamily="34" charset="0"/>
                <a:ea typeface="Tomorrow" pitchFamily="34" charset="-122"/>
                <a:cs typeface="Tomorrow" pitchFamily="34" charset="-120"/>
              </a:rPr>
              <a:t>Yarani bog‘lash</a:t>
            </a:r>
            <a:endParaRPr lang="en-US" sz="1200" dirty="0"/>
          </a:p>
        </p:txBody>
      </p:sp>
      <p:sp>
        <p:nvSpPr>
          <p:cNvPr id="11" name="Text 8"/>
          <p:cNvSpPr/>
          <p:nvPr/>
        </p:nvSpPr>
        <p:spPr>
          <a:xfrm>
            <a:off x="4767501" y="5982295"/>
            <a:ext cx="3845004" cy="200144"/>
          </a:xfrm>
          <a:prstGeom prst="rect">
            <a:avLst/>
          </a:prstGeom>
          <a:noFill/>
          <a:ln/>
        </p:spPr>
        <p:txBody>
          <a:bodyPr wrap="none" lIns="0" tIns="0" rIns="0" bIns="0" rtlCol="0" anchor="t"/>
          <a:lstStyle/>
          <a:p>
            <a:pPr algn="l" indent="0" marL="0">
              <a:lnSpc>
                <a:spcPts val="1550"/>
              </a:lnSpc>
              <a:buNone/>
            </a:pPr>
            <a:r>
              <a:rPr lang="en-US" sz="1200" dirty="0">
                <a:solidFill>
                  <a:srgbClr val="C9C9C0"/>
                </a:solidFill>
                <a:latin typeface="Tomorrow" pitchFamily="34" charset="0"/>
                <a:ea typeface="Tomorrow" pitchFamily="34" charset="-122"/>
                <a:cs typeface="Tomorrow" pitchFamily="34" charset="-120"/>
              </a:rPr>
              <a:t>Shok holatida yordam</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499479" y="858917"/>
            <a:ext cx="9631442" cy="1056084"/>
          </a:xfrm>
          <a:prstGeom prst="rect">
            <a:avLst/>
          </a:prstGeom>
          <a:noFill/>
          <a:ln/>
        </p:spPr>
        <p:txBody>
          <a:bodyPr wrap="square" lIns="0" tIns="0" rIns="0" bIns="0" rtlCol="0" anchor="t"/>
          <a:lstStyle/>
          <a:p>
            <a:pPr algn="l" indent="0" marL="0">
              <a:lnSpc>
                <a:spcPts val="4150"/>
              </a:lnSpc>
              <a:buNone/>
            </a:pPr>
            <a:r>
              <a:rPr lang="en-US" sz="3300" dirty="0">
                <a:solidFill>
                  <a:srgbClr val="EDEDE8"/>
                </a:solidFill>
                <a:latin typeface="Tomorrow Semi Bold" pitchFamily="34" charset="0"/>
                <a:ea typeface="Tomorrow Semi Bold" pitchFamily="34" charset="-122"/>
                <a:cs typeface="Tomorrow Semi Bold" pitchFamily="34" charset="-120"/>
              </a:rPr>
              <a:t>Avtomobil ta'mirlash ustaxonasida ekologik xavfsizlik</a:t>
            </a:r>
            <a:endParaRPr lang="en-US" sz="3300" dirty="0"/>
          </a:p>
        </p:txBody>
      </p:sp>
      <p:sp>
        <p:nvSpPr>
          <p:cNvPr id="3" name="Text 1"/>
          <p:cNvSpPr/>
          <p:nvPr/>
        </p:nvSpPr>
        <p:spPr>
          <a:xfrm>
            <a:off x="2499479" y="2146221"/>
            <a:ext cx="9631442" cy="910590"/>
          </a:xfrm>
          <a:prstGeom prst="rect">
            <a:avLst/>
          </a:prstGeom>
          <a:noFill/>
          <a:ln/>
        </p:spPr>
        <p:txBody>
          <a:bodyPr wrap="square" lIns="0" tIns="0" rIns="0" bIns="0" rtlCol="0" anchor="t"/>
          <a:lstStyle/>
          <a:p>
            <a:pPr algn="l" indent="0" marL="0">
              <a:lnSpc>
                <a:spcPts val="1750"/>
              </a:lnSpc>
              <a:buNone/>
            </a:pPr>
            <a:r>
              <a:rPr lang="en-US" sz="1300" dirty="0">
                <a:solidFill>
                  <a:srgbClr val="C9C9C0"/>
                </a:solidFill>
                <a:latin typeface="Tomorrow" pitchFamily="34" charset="0"/>
                <a:ea typeface="Tomorrow" pitchFamily="34" charset="-122"/>
                <a:cs typeface="Tomorrow" pitchFamily="34" charset="-120"/>
              </a:rPr>
              <a:t>Avtomobil ta'mirlash ustaxonalari kimyoviy moddalar va chiqindilarning ko‘p miqdori bilan bog‘liq bo‘lib, ekologik xavfsizlikka alohida e'tibor qaratishni talab qiladi. Kimyoviy moddalar, masalan, moylar, antifrizlar, tormoz suyuqliklari va bo‘yoqlar maxsus idishlarda xavfsiz saqlanishi va ulardan foydalanish qoidalari qat'iy nazorat qilinishi kerak. Chiqindilarni utilizatsiya qilish ham ekologik standartlarga muvofiq amalga oshirilishi shart.</a:t>
            </a:r>
            <a:endParaRPr lang="en-US" sz="1300" dirty="0"/>
          </a:p>
        </p:txBody>
      </p:sp>
      <p:sp>
        <p:nvSpPr>
          <p:cNvPr id="4" name="Text 2"/>
          <p:cNvSpPr/>
          <p:nvPr/>
        </p:nvSpPr>
        <p:spPr>
          <a:xfrm>
            <a:off x="2499479" y="3186827"/>
            <a:ext cx="9631442" cy="682943"/>
          </a:xfrm>
          <a:prstGeom prst="rect">
            <a:avLst/>
          </a:prstGeom>
          <a:noFill/>
          <a:ln/>
        </p:spPr>
        <p:txBody>
          <a:bodyPr wrap="square" lIns="0" tIns="0" rIns="0" bIns="0" rtlCol="0" anchor="t"/>
          <a:lstStyle/>
          <a:p>
            <a:pPr algn="l" indent="0" marL="0">
              <a:lnSpc>
                <a:spcPts val="1750"/>
              </a:lnSpc>
              <a:buNone/>
            </a:pPr>
            <a:r>
              <a:rPr lang="en-US" sz="1300" dirty="0">
                <a:solidFill>
                  <a:srgbClr val="C9C9C0"/>
                </a:solidFill>
                <a:latin typeface="Tomorrow" pitchFamily="34" charset="0"/>
                <a:ea typeface="Tomorrow" pitchFamily="34" charset="-122"/>
                <a:cs typeface="Tomorrow" pitchFamily="34" charset="-120"/>
              </a:rPr>
              <a:t>Atrof-muhitni ifloslanishidan himoya qilish uchun havoga zararli moddalarning chiqishini kamaytirish, suv resurslarini tejash va energiyadan samarali foydalanish choralari ko‘rilishi lozim. Ish joyida ekologik xavfsizlikni ta'minlash bo‘yicha talablar doimiy ravishda bajarilishi va xodimlar orasida ekologik madaniyatni shakllantirish muhimdir.</a:t>
            </a:r>
            <a:endParaRPr lang="en-US" sz="1300" dirty="0"/>
          </a:p>
        </p:txBody>
      </p:sp>
      <p:sp>
        <p:nvSpPr>
          <p:cNvPr id="5" name="Text 3"/>
          <p:cNvSpPr/>
          <p:nvPr/>
        </p:nvSpPr>
        <p:spPr>
          <a:xfrm>
            <a:off x="3264337" y="4498658"/>
            <a:ext cx="2112050" cy="263962"/>
          </a:xfrm>
          <a:prstGeom prst="rect">
            <a:avLst/>
          </a:prstGeom>
          <a:noFill/>
          <a:ln/>
        </p:spPr>
        <p:txBody>
          <a:bodyPr wrap="none" lIns="0" tIns="0" rIns="0" bIns="0" rtlCol="0" anchor="t"/>
          <a:lstStyle/>
          <a:p>
            <a:pPr algn="r" indent="0" marL="0">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Kimyoviy moddalar</a:t>
            </a:r>
            <a:endParaRPr lang="en-US" sz="1650" dirty="0"/>
          </a:p>
        </p:txBody>
      </p:sp>
      <p:sp>
        <p:nvSpPr>
          <p:cNvPr id="6" name="Text 4"/>
          <p:cNvSpPr/>
          <p:nvPr/>
        </p:nvSpPr>
        <p:spPr>
          <a:xfrm>
            <a:off x="2499479" y="4831913"/>
            <a:ext cx="2876907" cy="227648"/>
          </a:xfrm>
          <a:prstGeom prst="rect">
            <a:avLst/>
          </a:prstGeom>
          <a:noFill/>
          <a:ln/>
        </p:spPr>
        <p:txBody>
          <a:bodyPr wrap="none" lIns="0" tIns="0" rIns="0" bIns="0" rtlCol="0" anchor="t"/>
          <a:lstStyle/>
          <a:p>
            <a:pPr algn="r" indent="0" marL="0">
              <a:lnSpc>
                <a:spcPts val="1750"/>
              </a:lnSpc>
              <a:buNone/>
            </a:pPr>
            <a:r>
              <a:rPr lang="en-US" sz="1300" dirty="0">
                <a:solidFill>
                  <a:srgbClr val="C9C9C0"/>
                </a:solidFill>
                <a:latin typeface="Tomorrow" pitchFamily="34" charset="0"/>
                <a:ea typeface="Tomorrow" pitchFamily="34" charset="-122"/>
                <a:cs typeface="Tomorrow" pitchFamily="34" charset="-120"/>
              </a:rPr>
              <a:t>Xavfsiz saqlash va ishlatish.</a:t>
            </a:r>
            <a:endParaRPr lang="en-US" sz="1300" dirty="0"/>
          </a:p>
        </p:txBody>
      </p:sp>
      <p:pic>
        <p:nvPicPr>
          <p:cNvPr id="7" name="Image 0" descr="preencoded.png">    </p:cNvPr>
          <p:cNvPicPr>
            <a:picLocks noChangeAspect="1"/>
          </p:cNvPicPr>
          <p:nvPr/>
        </p:nvPicPr>
        <p:blipFill>
          <a:blip r:embed="rId1"/>
          <a:stretch>
            <a:fillRect/>
          </a:stretch>
        </p:blipFill>
        <p:spPr>
          <a:xfrm>
            <a:off x="5629751" y="3999786"/>
            <a:ext cx="3370897" cy="3370897"/>
          </a:xfrm>
          <a:prstGeom prst="rect">
            <a:avLst/>
          </a:prstGeom>
        </p:spPr>
      </p:pic>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10397" y="4593372"/>
            <a:ext cx="252770" cy="252770"/>
          </a:xfrm>
          <a:prstGeom prst="rect">
            <a:avLst/>
          </a:prstGeom>
        </p:spPr>
      </p:pic>
      <p:sp>
        <p:nvSpPr>
          <p:cNvPr id="9" name="Text 5"/>
          <p:cNvSpPr/>
          <p:nvPr/>
        </p:nvSpPr>
        <p:spPr>
          <a:xfrm>
            <a:off x="9254014" y="4366736"/>
            <a:ext cx="2876907" cy="527923"/>
          </a:xfrm>
          <a:prstGeom prst="rect">
            <a:avLst/>
          </a:prstGeom>
          <a:noFill/>
          <a:ln/>
        </p:spPr>
        <p:txBody>
          <a:bodyPr wrap="square" lIns="0" tIns="0" rIns="0" bIns="0" rtlCol="0" anchor="t"/>
          <a:lstStyle/>
          <a:p>
            <a:pPr algn="l" indent="0" marL="0">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Chiqindilarni utilizatsiya qilish</a:t>
            </a:r>
            <a:endParaRPr lang="en-US" sz="1650" dirty="0"/>
          </a:p>
        </p:txBody>
      </p:sp>
      <p:sp>
        <p:nvSpPr>
          <p:cNvPr id="10" name="Text 6"/>
          <p:cNvSpPr/>
          <p:nvPr/>
        </p:nvSpPr>
        <p:spPr>
          <a:xfrm>
            <a:off x="9254014" y="4963954"/>
            <a:ext cx="2876907" cy="227648"/>
          </a:xfrm>
          <a:prstGeom prst="rect">
            <a:avLst/>
          </a:prstGeom>
          <a:noFill/>
          <a:ln/>
        </p:spPr>
        <p:txBody>
          <a:bodyPr wrap="none" lIns="0" tIns="0" rIns="0" bIns="0" rtlCol="0" anchor="t"/>
          <a:lstStyle/>
          <a:p>
            <a:pPr algn="l" indent="0" marL="0">
              <a:lnSpc>
                <a:spcPts val="1750"/>
              </a:lnSpc>
              <a:buNone/>
            </a:pPr>
            <a:r>
              <a:rPr lang="en-US" sz="1300" dirty="0">
                <a:solidFill>
                  <a:srgbClr val="C9C9C0"/>
                </a:solidFill>
                <a:latin typeface="Tomorrow" pitchFamily="34" charset="0"/>
                <a:ea typeface="Tomorrow" pitchFamily="34" charset="-122"/>
                <a:cs typeface="Tomorrow" pitchFamily="34" charset="-120"/>
              </a:rPr>
              <a:t>Ekologik standartlarga rioya etish.</a:t>
            </a:r>
            <a:endParaRPr lang="en-US" sz="1300" dirty="0"/>
          </a:p>
        </p:txBody>
      </p:sp>
      <p:pic>
        <p:nvPicPr>
          <p:cNvPr id="11" name="Image 2" descr="preencoded.png">    </p:cNvPr>
          <p:cNvPicPr>
            <a:picLocks noChangeAspect="1"/>
          </p:cNvPicPr>
          <p:nvPr/>
        </p:nvPicPr>
        <p:blipFill>
          <a:blip r:embed="rId4"/>
          <a:stretch>
            <a:fillRect/>
          </a:stretch>
        </p:blipFill>
        <p:spPr>
          <a:xfrm>
            <a:off x="5629751" y="3999786"/>
            <a:ext cx="3370897" cy="3370897"/>
          </a:xfrm>
          <a:prstGeom prst="rect">
            <a:avLst/>
          </a:prstGeom>
        </p:spPr>
      </p:pic>
      <p:pic>
        <p:nvPicPr>
          <p:cNvPr id="12"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4055" y="4880312"/>
            <a:ext cx="252770" cy="252770"/>
          </a:xfrm>
          <a:prstGeom prst="rect">
            <a:avLst/>
          </a:prstGeom>
        </p:spPr>
      </p:pic>
      <p:sp>
        <p:nvSpPr>
          <p:cNvPr id="13" name="Text 7"/>
          <p:cNvSpPr/>
          <p:nvPr/>
        </p:nvSpPr>
        <p:spPr>
          <a:xfrm>
            <a:off x="9254014" y="6178868"/>
            <a:ext cx="2876907" cy="527923"/>
          </a:xfrm>
          <a:prstGeom prst="rect">
            <a:avLst/>
          </a:prstGeom>
          <a:noFill/>
          <a:ln/>
        </p:spPr>
        <p:txBody>
          <a:bodyPr wrap="square" lIns="0" tIns="0" rIns="0" bIns="0" rtlCol="0" anchor="t"/>
          <a:lstStyle/>
          <a:p>
            <a:pPr algn="l" indent="0" marL="0">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Atrof-muhitni himoya qilish</a:t>
            </a:r>
            <a:endParaRPr lang="en-US" sz="1650" dirty="0"/>
          </a:p>
        </p:txBody>
      </p:sp>
      <p:sp>
        <p:nvSpPr>
          <p:cNvPr id="14" name="Text 8"/>
          <p:cNvSpPr/>
          <p:nvPr/>
        </p:nvSpPr>
        <p:spPr>
          <a:xfrm>
            <a:off x="9254014" y="6776085"/>
            <a:ext cx="2876907" cy="227648"/>
          </a:xfrm>
          <a:prstGeom prst="rect">
            <a:avLst/>
          </a:prstGeom>
          <a:noFill/>
          <a:ln/>
        </p:spPr>
        <p:txBody>
          <a:bodyPr wrap="none" lIns="0" tIns="0" rIns="0" bIns="0" rtlCol="0" anchor="t"/>
          <a:lstStyle/>
          <a:p>
            <a:pPr algn="l" indent="0" marL="0">
              <a:lnSpc>
                <a:spcPts val="1750"/>
              </a:lnSpc>
              <a:buNone/>
            </a:pPr>
            <a:r>
              <a:rPr lang="en-US" sz="1300" dirty="0">
                <a:solidFill>
                  <a:srgbClr val="C9C9C0"/>
                </a:solidFill>
                <a:latin typeface="Tomorrow" pitchFamily="34" charset="0"/>
                <a:ea typeface="Tomorrow" pitchFamily="34" charset="-122"/>
                <a:cs typeface="Tomorrow" pitchFamily="34" charset="-120"/>
              </a:rPr>
              <a:t>Ifloslanishni kamaytirish.</a:t>
            </a:r>
            <a:endParaRPr lang="en-US" sz="1300" dirty="0"/>
          </a:p>
        </p:txBody>
      </p:sp>
      <p:pic>
        <p:nvPicPr>
          <p:cNvPr id="15" name="Image 4" descr="preencoded.png">    </p:cNvPr>
          <p:cNvPicPr>
            <a:picLocks noChangeAspect="1"/>
          </p:cNvPicPr>
          <p:nvPr/>
        </p:nvPicPr>
        <p:blipFill>
          <a:blip r:embed="rId7"/>
          <a:stretch>
            <a:fillRect/>
          </a:stretch>
        </p:blipFill>
        <p:spPr>
          <a:xfrm>
            <a:off x="5629751" y="3999786"/>
            <a:ext cx="3370897" cy="3370897"/>
          </a:xfrm>
          <a:prstGeom prst="rect">
            <a:avLst/>
          </a:prstGeom>
        </p:spPr>
      </p:pic>
      <p:pic>
        <p:nvPicPr>
          <p:cNvPr id="16"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7114" y="6523970"/>
            <a:ext cx="252770" cy="252770"/>
          </a:xfrm>
          <a:prstGeom prst="rect">
            <a:avLst/>
          </a:prstGeom>
        </p:spPr>
      </p:pic>
      <p:sp>
        <p:nvSpPr>
          <p:cNvPr id="17" name="Text 9"/>
          <p:cNvSpPr/>
          <p:nvPr/>
        </p:nvSpPr>
        <p:spPr>
          <a:xfrm>
            <a:off x="3264337" y="6310789"/>
            <a:ext cx="2112050" cy="263962"/>
          </a:xfrm>
          <a:prstGeom prst="rect">
            <a:avLst/>
          </a:prstGeom>
          <a:noFill/>
          <a:ln/>
        </p:spPr>
        <p:txBody>
          <a:bodyPr wrap="none" lIns="0" tIns="0" rIns="0" bIns="0" rtlCol="0" anchor="t"/>
          <a:lstStyle/>
          <a:p>
            <a:pPr algn="r" indent="0" marL="0">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Energiya tejash</a:t>
            </a:r>
            <a:endParaRPr lang="en-US" sz="1650" dirty="0"/>
          </a:p>
        </p:txBody>
      </p:sp>
      <p:sp>
        <p:nvSpPr>
          <p:cNvPr id="18" name="Text 10"/>
          <p:cNvSpPr/>
          <p:nvPr/>
        </p:nvSpPr>
        <p:spPr>
          <a:xfrm>
            <a:off x="2499479" y="6644045"/>
            <a:ext cx="2876907" cy="227648"/>
          </a:xfrm>
          <a:prstGeom prst="rect">
            <a:avLst/>
          </a:prstGeom>
          <a:noFill/>
          <a:ln/>
        </p:spPr>
        <p:txBody>
          <a:bodyPr wrap="none" lIns="0" tIns="0" rIns="0" bIns="0" rtlCol="0" anchor="t"/>
          <a:lstStyle/>
          <a:p>
            <a:pPr algn="r" indent="0" marL="0">
              <a:lnSpc>
                <a:spcPts val="1750"/>
              </a:lnSpc>
              <a:buNone/>
            </a:pPr>
            <a:r>
              <a:rPr lang="en-US" sz="1300" dirty="0">
                <a:solidFill>
                  <a:srgbClr val="C9C9C0"/>
                </a:solidFill>
                <a:latin typeface="Tomorrow" pitchFamily="34" charset="0"/>
                <a:ea typeface="Tomorrow" pitchFamily="34" charset="-122"/>
                <a:cs typeface="Tomorrow" pitchFamily="34" charset="-120"/>
              </a:rPr>
              <a:t>Resurslardan samarali foydalanish.</a:t>
            </a:r>
            <a:endParaRPr lang="en-US" sz="1300" dirty="0"/>
          </a:p>
        </p:txBody>
      </p:sp>
      <p:pic>
        <p:nvPicPr>
          <p:cNvPr id="19" name="Image 6" descr="preencoded.png">    </p:cNvPr>
          <p:cNvPicPr>
            <a:picLocks noChangeAspect="1"/>
          </p:cNvPicPr>
          <p:nvPr/>
        </p:nvPicPr>
        <p:blipFill>
          <a:blip r:embed="rId10"/>
          <a:stretch>
            <a:fillRect/>
          </a:stretch>
        </p:blipFill>
        <p:spPr>
          <a:xfrm>
            <a:off x="5629751" y="3999786"/>
            <a:ext cx="3370897" cy="3370897"/>
          </a:xfrm>
          <a:prstGeom prst="rect">
            <a:avLst/>
          </a:prstGeom>
        </p:spPr>
      </p:pic>
      <p:pic>
        <p:nvPicPr>
          <p:cNvPr id="20"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3456" y="6237030"/>
            <a:ext cx="252770" cy="2527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60438" y="1470422"/>
            <a:ext cx="7395805" cy="810816"/>
          </a:xfrm>
          <a:prstGeom prst="rect">
            <a:avLst/>
          </a:prstGeom>
          <a:noFill/>
          <a:ln/>
        </p:spPr>
        <p:txBody>
          <a:bodyPr wrap="square" lIns="0" tIns="0" rIns="0" bIns="0" rtlCol="0" anchor="t"/>
          <a:lstStyle/>
          <a:p>
            <a:pPr algn="l" indent="0" marL="0">
              <a:lnSpc>
                <a:spcPts val="3150"/>
              </a:lnSpc>
              <a:buNone/>
            </a:pPr>
            <a:r>
              <a:rPr lang="en-US" sz="2550" dirty="0">
                <a:solidFill>
                  <a:srgbClr val="EDEDE8"/>
                </a:solidFill>
                <a:latin typeface="Tomorrow Semi Bold" pitchFamily="34" charset="0"/>
                <a:ea typeface="Tomorrow Semi Bold" pitchFamily="34" charset="-122"/>
                <a:cs typeface="Tomorrow Semi Bold" pitchFamily="34" charset="-120"/>
              </a:rPr>
              <a:t>Nazorat va monitoring: xavfsizlik qoidalarining bajarilishini ta'minlash</a:t>
            </a:r>
            <a:endParaRPr lang="en-US" sz="2550" dirty="0"/>
          </a:p>
        </p:txBody>
      </p:sp>
      <p:sp>
        <p:nvSpPr>
          <p:cNvPr id="4" name="Text 1"/>
          <p:cNvSpPr/>
          <p:nvPr/>
        </p:nvSpPr>
        <p:spPr>
          <a:xfrm>
            <a:off x="6360438" y="2383512"/>
            <a:ext cx="7395805" cy="475059"/>
          </a:xfrm>
          <a:prstGeom prst="rect">
            <a:avLst/>
          </a:prstGeom>
          <a:noFill/>
          <a:ln/>
        </p:spPr>
        <p:txBody>
          <a:bodyPr wrap="square" lIns="0" tIns="0" rIns="0" bIns="0" rtlCol="0" anchor="t"/>
          <a:lstStyle/>
          <a:p>
            <a:pPr algn="l" indent="0" marL="0">
              <a:lnSpc>
                <a:spcPts val="1200"/>
              </a:lnSpc>
              <a:buNone/>
            </a:pPr>
            <a:r>
              <a:rPr lang="en-US" sz="1000" dirty="0">
                <a:solidFill>
                  <a:srgbClr val="C9C9C0"/>
                </a:solidFill>
                <a:latin typeface="Tomorrow" pitchFamily="34" charset="0"/>
                <a:ea typeface="Tomorrow" pitchFamily="34" charset="-122"/>
                <a:cs typeface="Tomorrow" pitchFamily="34" charset="-120"/>
              </a:rPr>
              <a:t>Ustaxonada xavfsizlik qoidalarining doimiy bajarilishini ta'minlash uchun samarali nazorat va monitoring tizimi yo‘lga qo‘yilishi shart. Ichki nazorat tizimi muntazam inspeksiyalar o‘tkazishni, xavfsizlik bo‘yicha tekshiruvlarni amalga oshirishni va aniqlangan kamchiliklarni bartaraf etish choralarini o‘z ichiga oladi.</a:t>
            </a:r>
            <a:endParaRPr lang="en-US" sz="1000" dirty="0"/>
          </a:p>
        </p:txBody>
      </p:sp>
      <p:sp>
        <p:nvSpPr>
          <p:cNvPr id="5" name="Text 2"/>
          <p:cNvSpPr/>
          <p:nvPr/>
        </p:nvSpPr>
        <p:spPr>
          <a:xfrm>
            <a:off x="6360438" y="2935248"/>
            <a:ext cx="7395805" cy="633413"/>
          </a:xfrm>
          <a:prstGeom prst="rect">
            <a:avLst/>
          </a:prstGeom>
          <a:noFill/>
          <a:ln/>
        </p:spPr>
        <p:txBody>
          <a:bodyPr wrap="square" lIns="0" tIns="0" rIns="0" bIns="0" rtlCol="0" anchor="t"/>
          <a:lstStyle/>
          <a:p>
            <a:pPr algn="l" indent="0" marL="0">
              <a:lnSpc>
                <a:spcPts val="1200"/>
              </a:lnSpc>
              <a:buNone/>
            </a:pPr>
            <a:r>
              <a:rPr lang="en-US" sz="1000" dirty="0">
                <a:solidFill>
                  <a:srgbClr val="C9C9C0"/>
                </a:solidFill>
                <a:latin typeface="Tomorrow" pitchFamily="34" charset="0"/>
                <a:ea typeface="Tomorrow" pitchFamily="34" charset="-122"/>
                <a:cs typeface="Tomorrow" pitchFamily="34" charset="-120"/>
              </a:rPr>
              <a:t>Xavfsizlik buzilishlarini aniqlash va ularni bartaraf etish usullari aniq belgilanishi kerak. Har bir hodisa tahlil qilinishi, uning sabablari aniqlanishi va takrorlanmasligi uchun choralr ko‘rilishi lozim. Shuningdek, xavfsizlik bo‘yicha hisobotlar tayyorlash va ularni rahbariyatga taqdim etish orqali xavfsizlik choralarini yanada takomillashtirish bo‘yicha takliflar kiritilishi mumkin.</a:t>
            </a:r>
            <a:endParaRPr lang="en-US" sz="1000" dirty="0"/>
          </a:p>
        </p:txBody>
      </p:sp>
      <p:pic>
        <p:nvPicPr>
          <p:cNvPr id="6" name="Image 1" descr="preencoded.png">    </p:cNvPr>
          <p:cNvPicPr>
            <a:picLocks noChangeAspect="1"/>
          </p:cNvPicPr>
          <p:nvPr/>
        </p:nvPicPr>
        <p:blipFill>
          <a:blip r:embed="rId2"/>
          <a:stretch>
            <a:fillRect/>
          </a:stretch>
        </p:blipFill>
        <p:spPr>
          <a:xfrm>
            <a:off x="6360438" y="3645337"/>
            <a:ext cx="648653" cy="648772"/>
          </a:xfrm>
          <a:prstGeom prst="rect">
            <a:avLst/>
          </a:prstGeom>
        </p:spPr>
      </p:pic>
      <p:sp>
        <p:nvSpPr>
          <p:cNvPr id="7" name="Text 3"/>
          <p:cNvSpPr/>
          <p:nvPr/>
        </p:nvSpPr>
        <p:spPr>
          <a:xfrm>
            <a:off x="7077194" y="3645337"/>
            <a:ext cx="1621869" cy="202644"/>
          </a:xfrm>
          <a:prstGeom prst="rect">
            <a:avLst/>
          </a:prstGeom>
          <a:noFill/>
          <a:ln/>
        </p:spPr>
        <p:txBody>
          <a:bodyPr wrap="none" lIns="0" tIns="0" rIns="0" bIns="0" rtlCol="0" anchor="t"/>
          <a:lstStyle/>
          <a:p>
            <a:pPr algn="l" indent="0" marL="0">
              <a:lnSpc>
                <a:spcPts val="1550"/>
              </a:lnSpc>
              <a:buNone/>
            </a:pPr>
            <a:r>
              <a:rPr lang="en-US" sz="1250" dirty="0">
                <a:solidFill>
                  <a:srgbClr val="C9C9C0"/>
                </a:solidFill>
                <a:latin typeface="Tomorrow Semi Bold" pitchFamily="34" charset="0"/>
                <a:ea typeface="Tomorrow Semi Bold" pitchFamily="34" charset="-122"/>
                <a:cs typeface="Tomorrow Semi Bold" pitchFamily="34" charset="-120"/>
              </a:rPr>
              <a:t>Inspeksiyalar</a:t>
            </a:r>
            <a:endParaRPr lang="en-US" sz="1250" dirty="0"/>
          </a:p>
        </p:txBody>
      </p:sp>
      <p:sp>
        <p:nvSpPr>
          <p:cNvPr id="8" name="Text 4"/>
          <p:cNvSpPr/>
          <p:nvPr/>
        </p:nvSpPr>
        <p:spPr>
          <a:xfrm>
            <a:off x="7077194" y="3888819"/>
            <a:ext cx="6679049" cy="158353"/>
          </a:xfrm>
          <a:prstGeom prst="rect">
            <a:avLst/>
          </a:prstGeom>
          <a:noFill/>
          <a:ln/>
        </p:spPr>
        <p:txBody>
          <a:bodyPr wrap="none" lIns="0" tIns="0" rIns="0" bIns="0" rtlCol="0" anchor="t"/>
          <a:lstStyle/>
          <a:p>
            <a:pPr algn="l" indent="0" marL="0">
              <a:lnSpc>
                <a:spcPts val="1200"/>
              </a:lnSpc>
              <a:buNone/>
            </a:pPr>
            <a:r>
              <a:rPr lang="en-US" sz="1000" dirty="0">
                <a:solidFill>
                  <a:srgbClr val="C9C9C0"/>
                </a:solidFill>
                <a:latin typeface="Tomorrow" pitchFamily="34" charset="0"/>
                <a:ea typeface="Tomorrow" pitchFamily="34" charset="-122"/>
                <a:cs typeface="Tomorrow" pitchFamily="34" charset="-120"/>
              </a:rPr>
              <a:t>Muntazam tekshiruvlar o‘tkazish.</a:t>
            </a:r>
            <a:endParaRPr lang="en-US" sz="1000" dirty="0"/>
          </a:p>
        </p:txBody>
      </p:sp>
      <p:pic>
        <p:nvPicPr>
          <p:cNvPr id="9" name="Image 2" descr="preencoded.png">    </p:cNvPr>
          <p:cNvPicPr>
            <a:picLocks noChangeAspect="1"/>
          </p:cNvPicPr>
          <p:nvPr/>
        </p:nvPicPr>
        <p:blipFill>
          <a:blip r:embed="rId3"/>
          <a:stretch>
            <a:fillRect/>
          </a:stretch>
        </p:blipFill>
        <p:spPr>
          <a:xfrm>
            <a:off x="6360438" y="4423767"/>
            <a:ext cx="648653" cy="648772"/>
          </a:xfrm>
          <a:prstGeom prst="rect">
            <a:avLst/>
          </a:prstGeom>
        </p:spPr>
      </p:pic>
      <p:sp>
        <p:nvSpPr>
          <p:cNvPr id="10" name="Text 5"/>
          <p:cNvSpPr/>
          <p:nvPr/>
        </p:nvSpPr>
        <p:spPr>
          <a:xfrm>
            <a:off x="7077194" y="4423767"/>
            <a:ext cx="2333744" cy="202644"/>
          </a:xfrm>
          <a:prstGeom prst="rect">
            <a:avLst/>
          </a:prstGeom>
          <a:noFill/>
          <a:ln/>
        </p:spPr>
        <p:txBody>
          <a:bodyPr wrap="none" lIns="0" tIns="0" rIns="0" bIns="0" rtlCol="0" anchor="t"/>
          <a:lstStyle/>
          <a:p>
            <a:pPr algn="l" indent="0" marL="0">
              <a:lnSpc>
                <a:spcPts val="1550"/>
              </a:lnSpc>
              <a:buNone/>
            </a:pPr>
            <a:r>
              <a:rPr lang="en-US" sz="1250" dirty="0">
                <a:solidFill>
                  <a:srgbClr val="C9C9C0"/>
                </a:solidFill>
                <a:latin typeface="Tomorrow Semi Bold" pitchFamily="34" charset="0"/>
                <a:ea typeface="Tomorrow Semi Bold" pitchFamily="34" charset="-122"/>
                <a:cs typeface="Tomorrow Semi Bold" pitchFamily="34" charset="-120"/>
              </a:rPr>
              <a:t>Kamchiliklarni bartaraf etish</a:t>
            </a:r>
            <a:endParaRPr lang="en-US" sz="1250" dirty="0"/>
          </a:p>
        </p:txBody>
      </p:sp>
      <p:sp>
        <p:nvSpPr>
          <p:cNvPr id="11" name="Text 6"/>
          <p:cNvSpPr/>
          <p:nvPr/>
        </p:nvSpPr>
        <p:spPr>
          <a:xfrm>
            <a:off x="7077194" y="4667250"/>
            <a:ext cx="6679049" cy="158353"/>
          </a:xfrm>
          <a:prstGeom prst="rect">
            <a:avLst/>
          </a:prstGeom>
          <a:noFill/>
          <a:ln/>
        </p:spPr>
        <p:txBody>
          <a:bodyPr wrap="none" lIns="0" tIns="0" rIns="0" bIns="0" rtlCol="0" anchor="t"/>
          <a:lstStyle/>
          <a:p>
            <a:pPr algn="l" indent="0" marL="0">
              <a:lnSpc>
                <a:spcPts val="1200"/>
              </a:lnSpc>
              <a:buNone/>
            </a:pPr>
            <a:r>
              <a:rPr lang="en-US" sz="1000" dirty="0">
                <a:solidFill>
                  <a:srgbClr val="C9C9C0"/>
                </a:solidFill>
                <a:latin typeface="Tomorrow" pitchFamily="34" charset="0"/>
                <a:ea typeface="Tomorrow" pitchFamily="34" charset="-122"/>
                <a:cs typeface="Tomorrow" pitchFamily="34" charset="-120"/>
              </a:rPr>
              <a:t>Aniqlangan muammolarga yechim topish.</a:t>
            </a:r>
            <a:endParaRPr lang="en-US" sz="1000" dirty="0"/>
          </a:p>
        </p:txBody>
      </p:sp>
      <p:pic>
        <p:nvPicPr>
          <p:cNvPr id="12" name="Image 3" descr="preencoded.png">    </p:cNvPr>
          <p:cNvPicPr>
            <a:picLocks noChangeAspect="1"/>
          </p:cNvPicPr>
          <p:nvPr/>
        </p:nvPicPr>
        <p:blipFill>
          <a:blip r:embed="rId4"/>
          <a:stretch>
            <a:fillRect/>
          </a:stretch>
        </p:blipFill>
        <p:spPr>
          <a:xfrm>
            <a:off x="6360438" y="5202198"/>
            <a:ext cx="648653" cy="648772"/>
          </a:xfrm>
          <a:prstGeom prst="rect">
            <a:avLst/>
          </a:prstGeom>
        </p:spPr>
      </p:pic>
      <p:sp>
        <p:nvSpPr>
          <p:cNvPr id="13" name="Text 7"/>
          <p:cNvSpPr/>
          <p:nvPr/>
        </p:nvSpPr>
        <p:spPr>
          <a:xfrm>
            <a:off x="7077194" y="5202198"/>
            <a:ext cx="1621869" cy="202644"/>
          </a:xfrm>
          <a:prstGeom prst="rect">
            <a:avLst/>
          </a:prstGeom>
          <a:noFill/>
          <a:ln/>
        </p:spPr>
        <p:txBody>
          <a:bodyPr wrap="none" lIns="0" tIns="0" rIns="0" bIns="0" rtlCol="0" anchor="t"/>
          <a:lstStyle/>
          <a:p>
            <a:pPr algn="l" indent="0" marL="0">
              <a:lnSpc>
                <a:spcPts val="1550"/>
              </a:lnSpc>
              <a:buNone/>
            </a:pPr>
            <a:r>
              <a:rPr lang="en-US" sz="1250" dirty="0">
                <a:solidFill>
                  <a:srgbClr val="C9C9C0"/>
                </a:solidFill>
                <a:latin typeface="Tomorrow Semi Bold" pitchFamily="34" charset="0"/>
                <a:ea typeface="Tomorrow Semi Bold" pitchFamily="34" charset="-122"/>
                <a:cs typeface="Tomorrow Semi Bold" pitchFamily="34" charset="-120"/>
              </a:rPr>
              <a:t>Hisobotlar</a:t>
            </a:r>
            <a:endParaRPr lang="en-US" sz="1250" dirty="0"/>
          </a:p>
        </p:txBody>
      </p:sp>
      <p:sp>
        <p:nvSpPr>
          <p:cNvPr id="14" name="Text 8"/>
          <p:cNvSpPr/>
          <p:nvPr/>
        </p:nvSpPr>
        <p:spPr>
          <a:xfrm>
            <a:off x="7077194" y="5445681"/>
            <a:ext cx="6679049" cy="158353"/>
          </a:xfrm>
          <a:prstGeom prst="rect">
            <a:avLst/>
          </a:prstGeom>
          <a:noFill/>
          <a:ln/>
        </p:spPr>
        <p:txBody>
          <a:bodyPr wrap="none" lIns="0" tIns="0" rIns="0" bIns="0" rtlCol="0" anchor="t"/>
          <a:lstStyle/>
          <a:p>
            <a:pPr algn="l" indent="0" marL="0">
              <a:lnSpc>
                <a:spcPts val="1200"/>
              </a:lnSpc>
              <a:buNone/>
            </a:pPr>
            <a:r>
              <a:rPr lang="en-US" sz="1000" dirty="0">
                <a:solidFill>
                  <a:srgbClr val="C9C9C0"/>
                </a:solidFill>
                <a:latin typeface="Tomorrow" pitchFamily="34" charset="0"/>
                <a:ea typeface="Tomorrow" pitchFamily="34" charset="-122"/>
                <a:cs typeface="Tomorrow" pitchFamily="34" charset="-120"/>
              </a:rPr>
              <a:t>Xavfsizlik bo‘yicha ma'lumotlarni yig‘ish.</a:t>
            </a:r>
            <a:endParaRPr lang="en-US" sz="1000" dirty="0"/>
          </a:p>
        </p:txBody>
      </p:sp>
      <p:pic>
        <p:nvPicPr>
          <p:cNvPr id="15" name="Image 4" descr="preencoded.png">    </p:cNvPr>
          <p:cNvPicPr>
            <a:picLocks noChangeAspect="1"/>
          </p:cNvPicPr>
          <p:nvPr/>
        </p:nvPicPr>
        <p:blipFill>
          <a:blip r:embed="rId5"/>
          <a:stretch>
            <a:fillRect/>
          </a:stretch>
        </p:blipFill>
        <p:spPr>
          <a:xfrm>
            <a:off x="6360438" y="5980628"/>
            <a:ext cx="648653" cy="648772"/>
          </a:xfrm>
          <a:prstGeom prst="rect">
            <a:avLst/>
          </a:prstGeom>
        </p:spPr>
      </p:pic>
      <p:sp>
        <p:nvSpPr>
          <p:cNvPr id="16" name="Text 9"/>
          <p:cNvSpPr/>
          <p:nvPr/>
        </p:nvSpPr>
        <p:spPr>
          <a:xfrm>
            <a:off x="7077194" y="5980628"/>
            <a:ext cx="1621869" cy="202644"/>
          </a:xfrm>
          <a:prstGeom prst="rect">
            <a:avLst/>
          </a:prstGeom>
          <a:noFill/>
          <a:ln/>
        </p:spPr>
        <p:txBody>
          <a:bodyPr wrap="none" lIns="0" tIns="0" rIns="0" bIns="0" rtlCol="0" anchor="t"/>
          <a:lstStyle/>
          <a:p>
            <a:pPr algn="l" indent="0" marL="0">
              <a:lnSpc>
                <a:spcPts val="1550"/>
              </a:lnSpc>
              <a:buNone/>
            </a:pPr>
            <a:r>
              <a:rPr lang="en-US" sz="1250" dirty="0">
                <a:solidFill>
                  <a:srgbClr val="C9C9C0"/>
                </a:solidFill>
                <a:latin typeface="Tomorrow Semi Bold" pitchFamily="34" charset="0"/>
                <a:ea typeface="Tomorrow Semi Bold" pitchFamily="34" charset="-122"/>
                <a:cs typeface="Tomorrow Semi Bold" pitchFamily="34" charset="-120"/>
              </a:rPr>
              <a:t>Takliflar</a:t>
            </a:r>
            <a:endParaRPr lang="en-US" sz="1250" dirty="0"/>
          </a:p>
        </p:txBody>
      </p:sp>
      <p:sp>
        <p:nvSpPr>
          <p:cNvPr id="17" name="Text 10"/>
          <p:cNvSpPr/>
          <p:nvPr/>
        </p:nvSpPr>
        <p:spPr>
          <a:xfrm>
            <a:off x="7077194" y="6224111"/>
            <a:ext cx="6679049" cy="158353"/>
          </a:xfrm>
          <a:prstGeom prst="rect">
            <a:avLst/>
          </a:prstGeom>
          <a:noFill/>
          <a:ln/>
        </p:spPr>
        <p:txBody>
          <a:bodyPr wrap="none" lIns="0" tIns="0" rIns="0" bIns="0" rtlCol="0" anchor="t"/>
          <a:lstStyle/>
          <a:p>
            <a:pPr algn="l" indent="0" marL="0">
              <a:lnSpc>
                <a:spcPts val="1200"/>
              </a:lnSpc>
              <a:buNone/>
            </a:pPr>
            <a:r>
              <a:rPr lang="en-US" sz="1000" dirty="0">
                <a:solidFill>
                  <a:srgbClr val="C9C9C0"/>
                </a:solidFill>
                <a:latin typeface="Tomorrow" pitchFamily="34" charset="0"/>
                <a:ea typeface="Tomorrow" pitchFamily="34" charset="-122"/>
                <a:cs typeface="Tomorrow" pitchFamily="34" charset="-120"/>
              </a:rPr>
              <a:t>Xavfsizlikni yaxshilash bo‘yicha tavsiyalar.</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2026-01-28T17:38:01Z</dcterms:created>
  <dcterms:modified xsi:type="dcterms:W3CDTF">2026-01-28T17:38:01Z</dcterms:modified>
</cp:coreProperties>
</file>